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27" r:id="rId3"/>
    <p:sldId id="278" r:id="rId4"/>
    <p:sldId id="279" r:id="rId5"/>
    <p:sldId id="259" r:id="rId6"/>
    <p:sldId id="273" r:id="rId7"/>
    <p:sldId id="311" r:id="rId8"/>
    <p:sldId id="274" r:id="rId9"/>
    <p:sldId id="262" r:id="rId10"/>
    <p:sldId id="263" r:id="rId11"/>
    <p:sldId id="264" r:id="rId12"/>
    <p:sldId id="280" r:id="rId13"/>
    <p:sldId id="275" r:id="rId14"/>
    <p:sldId id="265" r:id="rId15"/>
    <p:sldId id="316" r:id="rId16"/>
    <p:sldId id="324" r:id="rId17"/>
    <p:sldId id="314" r:id="rId18"/>
    <p:sldId id="266" r:id="rId19"/>
    <p:sldId id="281" r:id="rId20"/>
    <p:sldId id="315" r:id="rId21"/>
    <p:sldId id="276" r:id="rId22"/>
    <p:sldId id="267" r:id="rId23"/>
    <p:sldId id="269" r:id="rId24"/>
    <p:sldId id="282" r:id="rId25"/>
    <p:sldId id="308" r:id="rId26"/>
    <p:sldId id="309" r:id="rId27"/>
    <p:sldId id="270" r:id="rId28"/>
    <p:sldId id="271" r:id="rId29"/>
    <p:sldId id="321" r:id="rId30"/>
    <p:sldId id="322" r:id="rId31"/>
    <p:sldId id="323" r:id="rId32"/>
    <p:sldId id="272" r:id="rId33"/>
    <p:sldId id="288" r:id="rId34"/>
    <p:sldId id="289" r:id="rId35"/>
    <p:sldId id="290" r:id="rId36"/>
    <p:sldId id="330" r:id="rId37"/>
    <p:sldId id="292" r:id="rId38"/>
    <p:sldId id="283" r:id="rId39"/>
    <p:sldId id="297" r:id="rId40"/>
    <p:sldId id="295" r:id="rId41"/>
    <p:sldId id="296" r:id="rId42"/>
    <p:sldId id="284" r:id="rId43"/>
    <p:sldId id="285" r:id="rId44"/>
    <p:sldId id="286" r:id="rId45"/>
    <p:sldId id="300" r:id="rId46"/>
    <p:sldId id="325" r:id="rId47"/>
    <p:sldId id="326" r:id="rId48"/>
    <p:sldId id="287" r:id="rId49"/>
    <p:sldId id="301" r:id="rId50"/>
    <p:sldId id="319" r:id="rId51"/>
    <p:sldId id="320"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hammed El Awadya" initials="MEA" lastIdx="1" clrIdx="0">
    <p:extLst>
      <p:ext uri="{19B8F6BF-5375-455C-9EA6-DF929625EA0E}">
        <p15:presenceInfo xmlns:p15="http://schemas.microsoft.com/office/powerpoint/2012/main" userId="2e9065037a38978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B981"/>
    <a:srgbClr val="FDB6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73" autoAdjust="0"/>
  </p:normalViewPr>
  <p:slideViewPr>
    <p:cSldViewPr snapToGrid="0">
      <p:cViewPr varScale="1">
        <p:scale>
          <a:sx n="111" d="100"/>
          <a:sy n="111" d="100"/>
        </p:scale>
        <p:origin x="594" y="2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10-31T14:30:53.058" idx="1">
    <p:pos x="10" y="10"/>
    <p:text/>
    <p:extLst>
      <p:ext uri="{C676402C-5697-4E1C-873F-D02D1690AC5C}">
        <p15:threadingInfo xmlns:p15="http://schemas.microsoft.com/office/powerpoint/2012/main" timeZoneBias="-12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692FD-D553-492F-BCAE-6E89A107FA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260E5C9-7FCE-4632-969E-71B0B23B7B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AF03426-E130-4F1B-9A06-79AC6B8147AB}"/>
              </a:ext>
            </a:extLst>
          </p:cNvPr>
          <p:cNvSpPr>
            <a:spLocks noGrp="1"/>
          </p:cNvSpPr>
          <p:nvPr>
            <p:ph type="dt" sz="half" idx="10"/>
          </p:nvPr>
        </p:nvSpPr>
        <p:spPr/>
        <p:txBody>
          <a:bodyPr/>
          <a:lstStyle/>
          <a:p>
            <a:fld id="{55418E56-D014-48BA-9435-4E660CD6C4D8}" type="datetimeFigureOut">
              <a:rPr lang="en-US" smtClean="0"/>
              <a:t>11/23/2025</a:t>
            </a:fld>
            <a:endParaRPr lang="en-US"/>
          </a:p>
        </p:txBody>
      </p:sp>
      <p:sp>
        <p:nvSpPr>
          <p:cNvPr id="5" name="Footer Placeholder 4">
            <a:extLst>
              <a:ext uri="{FF2B5EF4-FFF2-40B4-BE49-F238E27FC236}">
                <a16:creationId xmlns:a16="http://schemas.microsoft.com/office/drawing/2014/main" id="{C228520E-D2BA-4925-AB5D-167C4671C7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AD1A1F-4125-423E-9152-926729E7EABB}"/>
              </a:ext>
            </a:extLst>
          </p:cNvPr>
          <p:cNvSpPr>
            <a:spLocks noGrp="1"/>
          </p:cNvSpPr>
          <p:nvPr>
            <p:ph type="sldNum" sz="quarter" idx="12"/>
          </p:nvPr>
        </p:nvSpPr>
        <p:spPr/>
        <p:txBody>
          <a:bodyPr/>
          <a:lstStyle/>
          <a:p>
            <a:fld id="{3331BCBD-F772-40E1-A517-93771D381DAE}" type="slidenum">
              <a:rPr lang="en-US" smtClean="0"/>
              <a:t>‹#›</a:t>
            </a:fld>
            <a:endParaRPr lang="en-US"/>
          </a:p>
        </p:txBody>
      </p:sp>
    </p:spTree>
    <p:extLst>
      <p:ext uri="{BB962C8B-B14F-4D97-AF65-F5344CB8AC3E}">
        <p14:creationId xmlns:p14="http://schemas.microsoft.com/office/powerpoint/2010/main" val="10282916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E0F7B-D81E-4758-AEAD-12C74734E5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D14AA50-9527-4D1C-B376-10FC0FD0A1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CF5697-F0AB-4F28-A1D2-641FB9E8E0C0}"/>
              </a:ext>
            </a:extLst>
          </p:cNvPr>
          <p:cNvSpPr>
            <a:spLocks noGrp="1"/>
          </p:cNvSpPr>
          <p:nvPr>
            <p:ph type="dt" sz="half" idx="10"/>
          </p:nvPr>
        </p:nvSpPr>
        <p:spPr/>
        <p:txBody>
          <a:bodyPr/>
          <a:lstStyle/>
          <a:p>
            <a:fld id="{55418E56-D014-48BA-9435-4E660CD6C4D8}" type="datetimeFigureOut">
              <a:rPr lang="en-US" smtClean="0"/>
              <a:t>11/23/2025</a:t>
            </a:fld>
            <a:endParaRPr lang="en-US"/>
          </a:p>
        </p:txBody>
      </p:sp>
      <p:sp>
        <p:nvSpPr>
          <p:cNvPr id="5" name="Footer Placeholder 4">
            <a:extLst>
              <a:ext uri="{FF2B5EF4-FFF2-40B4-BE49-F238E27FC236}">
                <a16:creationId xmlns:a16="http://schemas.microsoft.com/office/drawing/2014/main" id="{99E641C5-072E-47CB-A44D-C0DE7E2B74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467F7F-8EE8-4597-B749-18CBEAB718B3}"/>
              </a:ext>
            </a:extLst>
          </p:cNvPr>
          <p:cNvSpPr>
            <a:spLocks noGrp="1"/>
          </p:cNvSpPr>
          <p:nvPr>
            <p:ph type="sldNum" sz="quarter" idx="12"/>
          </p:nvPr>
        </p:nvSpPr>
        <p:spPr/>
        <p:txBody>
          <a:bodyPr/>
          <a:lstStyle/>
          <a:p>
            <a:fld id="{3331BCBD-F772-40E1-A517-93771D381DAE}" type="slidenum">
              <a:rPr lang="en-US" smtClean="0"/>
              <a:t>‹#›</a:t>
            </a:fld>
            <a:endParaRPr lang="en-US"/>
          </a:p>
        </p:txBody>
      </p:sp>
    </p:spTree>
    <p:extLst>
      <p:ext uri="{BB962C8B-B14F-4D97-AF65-F5344CB8AC3E}">
        <p14:creationId xmlns:p14="http://schemas.microsoft.com/office/powerpoint/2010/main" val="3743015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BDD6DE-CE69-42AE-9FF0-A7243663C7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E78A425-E5E0-461B-B99D-7EE445CA4E3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09F976-5DCD-4D00-83E3-8D78960661F4}"/>
              </a:ext>
            </a:extLst>
          </p:cNvPr>
          <p:cNvSpPr>
            <a:spLocks noGrp="1"/>
          </p:cNvSpPr>
          <p:nvPr>
            <p:ph type="dt" sz="half" idx="10"/>
          </p:nvPr>
        </p:nvSpPr>
        <p:spPr/>
        <p:txBody>
          <a:bodyPr/>
          <a:lstStyle/>
          <a:p>
            <a:fld id="{55418E56-D014-48BA-9435-4E660CD6C4D8}" type="datetimeFigureOut">
              <a:rPr lang="en-US" smtClean="0"/>
              <a:t>11/23/2025</a:t>
            </a:fld>
            <a:endParaRPr lang="en-US"/>
          </a:p>
        </p:txBody>
      </p:sp>
      <p:sp>
        <p:nvSpPr>
          <p:cNvPr id="5" name="Footer Placeholder 4">
            <a:extLst>
              <a:ext uri="{FF2B5EF4-FFF2-40B4-BE49-F238E27FC236}">
                <a16:creationId xmlns:a16="http://schemas.microsoft.com/office/drawing/2014/main" id="{29429B96-8617-41F5-9097-7A0E2D7729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66AB22-634F-4A03-8862-A971E544BC9C}"/>
              </a:ext>
            </a:extLst>
          </p:cNvPr>
          <p:cNvSpPr>
            <a:spLocks noGrp="1"/>
          </p:cNvSpPr>
          <p:nvPr>
            <p:ph type="sldNum" sz="quarter" idx="12"/>
          </p:nvPr>
        </p:nvSpPr>
        <p:spPr/>
        <p:txBody>
          <a:bodyPr/>
          <a:lstStyle/>
          <a:p>
            <a:fld id="{3331BCBD-F772-40E1-A517-93771D381DAE}" type="slidenum">
              <a:rPr lang="en-US" smtClean="0"/>
              <a:t>‹#›</a:t>
            </a:fld>
            <a:endParaRPr lang="en-US"/>
          </a:p>
        </p:txBody>
      </p:sp>
    </p:spTree>
    <p:extLst>
      <p:ext uri="{BB962C8B-B14F-4D97-AF65-F5344CB8AC3E}">
        <p14:creationId xmlns:p14="http://schemas.microsoft.com/office/powerpoint/2010/main" val="3202623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EC07F-03C3-42F0-B914-B218EB5C3F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AC1A2C-211F-4F7E-8136-EA47B47334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1CFE58-B820-409E-B68A-BBD8BEF7D150}"/>
              </a:ext>
            </a:extLst>
          </p:cNvPr>
          <p:cNvSpPr>
            <a:spLocks noGrp="1"/>
          </p:cNvSpPr>
          <p:nvPr>
            <p:ph type="dt" sz="half" idx="10"/>
          </p:nvPr>
        </p:nvSpPr>
        <p:spPr/>
        <p:txBody>
          <a:bodyPr/>
          <a:lstStyle/>
          <a:p>
            <a:fld id="{55418E56-D014-48BA-9435-4E660CD6C4D8}" type="datetimeFigureOut">
              <a:rPr lang="en-US" smtClean="0"/>
              <a:t>11/23/2025</a:t>
            </a:fld>
            <a:endParaRPr lang="en-US"/>
          </a:p>
        </p:txBody>
      </p:sp>
      <p:sp>
        <p:nvSpPr>
          <p:cNvPr id="5" name="Footer Placeholder 4">
            <a:extLst>
              <a:ext uri="{FF2B5EF4-FFF2-40B4-BE49-F238E27FC236}">
                <a16:creationId xmlns:a16="http://schemas.microsoft.com/office/drawing/2014/main" id="{16C04D87-F4A3-4B84-AC41-DA52895138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66F2E1-6A6F-4455-A1EE-881CF64F8649}"/>
              </a:ext>
            </a:extLst>
          </p:cNvPr>
          <p:cNvSpPr>
            <a:spLocks noGrp="1"/>
          </p:cNvSpPr>
          <p:nvPr>
            <p:ph type="sldNum" sz="quarter" idx="12"/>
          </p:nvPr>
        </p:nvSpPr>
        <p:spPr/>
        <p:txBody>
          <a:bodyPr/>
          <a:lstStyle/>
          <a:p>
            <a:fld id="{3331BCBD-F772-40E1-A517-93771D381DAE}" type="slidenum">
              <a:rPr lang="en-US" smtClean="0"/>
              <a:t>‹#›</a:t>
            </a:fld>
            <a:endParaRPr lang="en-US"/>
          </a:p>
        </p:txBody>
      </p:sp>
    </p:spTree>
    <p:extLst>
      <p:ext uri="{BB962C8B-B14F-4D97-AF65-F5344CB8AC3E}">
        <p14:creationId xmlns:p14="http://schemas.microsoft.com/office/powerpoint/2010/main" val="4269183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82DB4-3B58-4ACA-BC69-57D289003D6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9F259B-FBE0-4CDB-9CC5-209534D0FA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484094-A6CB-4CF3-AA34-908FEA20BA6E}"/>
              </a:ext>
            </a:extLst>
          </p:cNvPr>
          <p:cNvSpPr>
            <a:spLocks noGrp="1"/>
          </p:cNvSpPr>
          <p:nvPr>
            <p:ph type="dt" sz="half" idx="10"/>
          </p:nvPr>
        </p:nvSpPr>
        <p:spPr/>
        <p:txBody>
          <a:bodyPr/>
          <a:lstStyle/>
          <a:p>
            <a:fld id="{55418E56-D014-48BA-9435-4E660CD6C4D8}" type="datetimeFigureOut">
              <a:rPr lang="en-US" smtClean="0"/>
              <a:t>11/23/2025</a:t>
            </a:fld>
            <a:endParaRPr lang="en-US"/>
          </a:p>
        </p:txBody>
      </p:sp>
      <p:sp>
        <p:nvSpPr>
          <p:cNvPr id="5" name="Footer Placeholder 4">
            <a:extLst>
              <a:ext uri="{FF2B5EF4-FFF2-40B4-BE49-F238E27FC236}">
                <a16:creationId xmlns:a16="http://schemas.microsoft.com/office/drawing/2014/main" id="{355968F9-B096-43EB-BEB3-BE8AC8B82E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52B525-FEEE-4AAC-8BA3-FB95A5360D96}"/>
              </a:ext>
            </a:extLst>
          </p:cNvPr>
          <p:cNvSpPr>
            <a:spLocks noGrp="1"/>
          </p:cNvSpPr>
          <p:nvPr>
            <p:ph type="sldNum" sz="quarter" idx="12"/>
          </p:nvPr>
        </p:nvSpPr>
        <p:spPr/>
        <p:txBody>
          <a:bodyPr/>
          <a:lstStyle/>
          <a:p>
            <a:fld id="{3331BCBD-F772-40E1-A517-93771D381DAE}" type="slidenum">
              <a:rPr lang="en-US" smtClean="0"/>
              <a:t>‹#›</a:t>
            </a:fld>
            <a:endParaRPr lang="en-US"/>
          </a:p>
        </p:txBody>
      </p:sp>
    </p:spTree>
    <p:extLst>
      <p:ext uri="{BB962C8B-B14F-4D97-AF65-F5344CB8AC3E}">
        <p14:creationId xmlns:p14="http://schemas.microsoft.com/office/powerpoint/2010/main" val="306026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32460-85A8-41B3-86A9-653C7F43A5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112F50-DEFD-43B8-B9FA-ACECFEDA2D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22FC021-CB9A-45F9-AE63-2EC6073859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42F0FEC-B1E8-4BA6-BCB0-E54526535104}"/>
              </a:ext>
            </a:extLst>
          </p:cNvPr>
          <p:cNvSpPr>
            <a:spLocks noGrp="1"/>
          </p:cNvSpPr>
          <p:nvPr>
            <p:ph type="dt" sz="half" idx="10"/>
          </p:nvPr>
        </p:nvSpPr>
        <p:spPr/>
        <p:txBody>
          <a:bodyPr/>
          <a:lstStyle/>
          <a:p>
            <a:fld id="{55418E56-D014-48BA-9435-4E660CD6C4D8}" type="datetimeFigureOut">
              <a:rPr lang="en-US" smtClean="0"/>
              <a:t>11/23/2025</a:t>
            </a:fld>
            <a:endParaRPr lang="en-US"/>
          </a:p>
        </p:txBody>
      </p:sp>
      <p:sp>
        <p:nvSpPr>
          <p:cNvPr id="6" name="Footer Placeholder 5">
            <a:extLst>
              <a:ext uri="{FF2B5EF4-FFF2-40B4-BE49-F238E27FC236}">
                <a16:creationId xmlns:a16="http://schemas.microsoft.com/office/drawing/2014/main" id="{AE7FA41A-9C11-4603-AE6A-3849A285CF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5278FF-AD8E-4C1D-A116-3E131AF4898C}"/>
              </a:ext>
            </a:extLst>
          </p:cNvPr>
          <p:cNvSpPr>
            <a:spLocks noGrp="1"/>
          </p:cNvSpPr>
          <p:nvPr>
            <p:ph type="sldNum" sz="quarter" idx="12"/>
          </p:nvPr>
        </p:nvSpPr>
        <p:spPr/>
        <p:txBody>
          <a:bodyPr/>
          <a:lstStyle/>
          <a:p>
            <a:fld id="{3331BCBD-F772-40E1-A517-93771D381DAE}" type="slidenum">
              <a:rPr lang="en-US" smtClean="0"/>
              <a:t>‹#›</a:t>
            </a:fld>
            <a:endParaRPr lang="en-US"/>
          </a:p>
        </p:txBody>
      </p:sp>
    </p:spTree>
    <p:extLst>
      <p:ext uri="{BB962C8B-B14F-4D97-AF65-F5344CB8AC3E}">
        <p14:creationId xmlns:p14="http://schemas.microsoft.com/office/powerpoint/2010/main" val="3868921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56D1B-9415-4147-989F-14AC05F361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E89BB16-6B19-43F0-AB76-E2AE3CA760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1189A4-B099-4613-9982-F6E679AA57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BBBB13-DB85-4082-8172-120CE9E695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77916E-78D4-4D00-A3C9-9639CA53E1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8E95A6D-6628-4131-B0BA-17D22E534E06}"/>
              </a:ext>
            </a:extLst>
          </p:cNvPr>
          <p:cNvSpPr>
            <a:spLocks noGrp="1"/>
          </p:cNvSpPr>
          <p:nvPr>
            <p:ph type="dt" sz="half" idx="10"/>
          </p:nvPr>
        </p:nvSpPr>
        <p:spPr/>
        <p:txBody>
          <a:bodyPr/>
          <a:lstStyle/>
          <a:p>
            <a:fld id="{55418E56-D014-48BA-9435-4E660CD6C4D8}" type="datetimeFigureOut">
              <a:rPr lang="en-US" smtClean="0"/>
              <a:t>11/23/2025</a:t>
            </a:fld>
            <a:endParaRPr lang="en-US"/>
          </a:p>
        </p:txBody>
      </p:sp>
      <p:sp>
        <p:nvSpPr>
          <p:cNvPr id="8" name="Footer Placeholder 7">
            <a:extLst>
              <a:ext uri="{FF2B5EF4-FFF2-40B4-BE49-F238E27FC236}">
                <a16:creationId xmlns:a16="http://schemas.microsoft.com/office/drawing/2014/main" id="{ECA4B0D5-B330-4317-8EF8-74D8B6A19E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CB69FB-211F-4505-9152-B0F3050D632F}"/>
              </a:ext>
            </a:extLst>
          </p:cNvPr>
          <p:cNvSpPr>
            <a:spLocks noGrp="1"/>
          </p:cNvSpPr>
          <p:nvPr>
            <p:ph type="sldNum" sz="quarter" idx="12"/>
          </p:nvPr>
        </p:nvSpPr>
        <p:spPr/>
        <p:txBody>
          <a:bodyPr/>
          <a:lstStyle/>
          <a:p>
            <a:fld id="{3331BCBD-F772-40E1-A517-93771D381DAE}" type="slidenum">
              <a:rPr lang="en-US" smtClean="0"/>
              <a:t>‹#›</a:t>
            </a:fld>
            <a:endParaRPr lang="en-US"/>
          </a:p>
        </p:txBody>
      </p:sp>
    </p:spTree>
    <p:extLst>
      <p:ext uri="{BB962C8B-B14F-4D97-AF65-F5344CB8AC3E}">
        <p14:creationId xmlns:p14="http://schemas.microsoft.com/office/powerpoint/2010/main" val="3655373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30BD1-F7E3-43B4-B74F-4FD225D370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B7ECA83-DFF7-4A95-864E-511CC21A7CE8}"/>
              </a:ext>
            </a:extLst>
          </p:cNvPr>
          <p:cNvSpPr>
            <a:spLocks noGrp="1"/>
          </p:cNvSpPr>
          <p:nvPr>
            <p:ph type="dt" sz="half" idx="10"/>
          </p:nvPr>
        </p:nvSpPr>
        <p:spPr/>
        <p:txBody>
          <a:bodyPr/>
          <a:lstStyle/>
          <a:p>
            <a:fld id="{55418E56-D014-48BA-9435-4E660CD6C4D8}" type="datetimeFigureOut">
              <a:rPr lang="en-US" smtClean="0"/>
              <a:t>11/23/2025</a:t>
            </a:fld>
            <a:endParaRPr lang="en-US"/>
          </a:p>
        </p:txBody>
      </p:sp>
      <p:sp>
        <p:nvSpPr>
          <p:cNvPr id="4" name="Footer Placeholder 3">
            <a:extLst>
              <a:ext uri="{FF2B5EF4-FFF2-40B4-BE49-F238E27FC236}">
                <a16:creationId xmlns:a16="http://schemas.microsoft.com/office/drawing/2014/main" id="{C5D9E3BD-F6CE-4F6B-8F38-6ED2308C47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5DFF47-8BED-43C6-9C8F-F50F8936118D}"/>
              </a:ext>
            </a:extLst>
          </p:cNvPr>
          <p:cNvSpPr>
            <a:spLocks noGrp="1"/>
          </p:cNvSpPr>
          <p:nvPr>
            <p:ph type="sldNum" sz="quarter" idx="12"/>
          </p:nvPr>
        </p:nvSpPr>
        <p:spPr/>
        <p:txBody>
          <a:bodyPr/>
          <a:lstStyle/>
          <a:p>
            <a:fld id="{3331BCBD-F772-40E1-A517-93771D381DAE}" type="slidenum">
              <a:rPr lang="en-US" smtClean="0"/>
              <a:t>‹#›</a:t>
            </a:fld>
            <a:endParaRPr lang="en-US"/>
          </a:p>
        </p:txBody>
      </p:sp>
    </p:spTree>
    <p:extLst>
      <p:ext uri="{BB962C8B-B14F-4D97-AF65-F5344CB8AC3E}">
        <p14:creationId xmlns:p14="http://schemas.microsoft.com/office/powerpoint/2010/main" val="2530727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E497D-9661-4327-B26B-88A0FBAEF1CC}"/>
              </a:ext>
            </a:extLst>
          </p:cNvPr>
          <p:cNvSpPr>
            <a:spLocks noGrp="1"/>
          </p:cNvSpPr>
          <p:nvPr>
            <p:ph type="dt" sz="half" idx="10"/>
          </p:nvPr>
        </p:nvSpPr>
        <p:spPr/>
        <p:txBody>
          <a:bodyPr/>
          <a:lstStyle/>
          <a:p>
            <a:fld id="{55418E56-D014-48BA-9435-4E660CD6C4D8}" type="datetimeFigureOut">
              <a:rPr lang="en-US" smtClean="0"/>
              <a:t>11/23/2025</a:t>
            </a:fld>
            <a:endParaRPr lang="en-US"/>
          </a:p>
        </p:txBody>
      </p:sp>
      <p:sp>
        <p:nvSpPr>
          <p:cNvPr id="3" name="Footer Placeholder 2">
            <a:extLst>
              <a:ext uri="{FF2B5EF4-FFF2-40B4-BE49-F238E27FC236}">
                <a16:creationId xmlns:a16="http://schemas.microsoft.com/office/drawing/2014/main" id="{D42E1753-10F8-4CED-8448-33D6E705AD0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F51A5C-FC73-408E-BCB8-2DD358E89A8F}"/>
              </a:ext>
            </a:extLst>
          </p:cNvPr>
          <p:cNvSpPr>
            <a:spLocks noGrp="1"/>
          </p:cNvSpPr>
          <p:nvPr>
            <p:ph type="sldNum" sz="quarter" idx="12"/>
          </p:nvPr>
        </p:nvSpPr>
        <p:spPr/>
        <p:txBody>
          <a:bodyPr/>
          <a:lstStyle/>
          <a:p>
            <a:fld id="{3331BCBD-F772-40E1-A517-93771D381DAE}" type="slidenum">
              <a:rPr lang="en-US" smtClean="0"/>
              <a:t>‹#›</a:t>
            </a:fld>
            <a:endParaRPr lang="en-US"/>
          </a:p>
        </p:txBody>
      </p:sp>
    </p:spTree>
    <p:extLst>
      <p:ext uri="{BB962C8B-B14F-4D97-AF65-F5344CB8AC3E}">
        <p14:creationId xmlns:p14="http://schemas.microsoft.com/office/powerpoint/2010/main" val="14450183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3FD1D-FC9A-4A08-A9DA-D169A4D666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F6A98F-031A-467D-9C7D-3EEE7FDDB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26DDD3-C0A8-4DEE-922B-4A3689B263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20FFA3-5D71-4EB2-BE05-6323568BDFDA}"/>
              </a:ext>
            </a:extLst>
          </p:cNvPr>
          <p:cNvSpPr>
            <a:spLocks noGrp="1"/>
          </p:cNvSpPr>
          <p:nvPr>
            <p:ph type="dt" sz="half" idx="10"/>
          </p:nvPr>
        </p:nvSpPr>
        <p:spPr/>
        <p:txBody>
          <a:bodyPr/>
          <a:lstStyle/>
          <a:p>
            <a:fld id="{55418E56-D014-48BA-9435-4E660CD6C4D8}" type="datetimeFigureOut">
              <a:rPr lang="en-US" smtClean="0"/>
              <a:t>11/23/2025</a:t>
            </a:fld>
            <a:endParaRPr lang="en-US"/>
          </a:p>
        </p:txBody>
      </p:sp>
      <p:sp>
        <p:nvSpPr>
          <p:cNvPr id="6" name="Footer Placeholder 5">
            <a:extLst>
              <a:ext uri="{FF2B5EF4-FFF2-40B4-BE49-F238E27FC236}">
                <a16:creationId xmlns:a16="http://schemas.microsoft.com/office/drawing/2014/main" id="{AA5722D3-733F-4BD8-B24A-FFE94BD89F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2EC3E0-0FFF-4BFC-8E72-3AF54C02AB28}"/>
              </a:ext>
            </a:extLst>
          </p:cNvPr>
          <p:cNvSpPr>
            <a:spLocks noGrp="1"/>
          </p:cNvSpPr>
          <p:nvPr>
            <p:ph type="sldNum" sz="quarter" idx="12"/>
          </p:nvPr>
        </p:nvSpPr>
        <p:spPr/>
        <p:txBody>
          <a:bodyPr/>
          <a:lstStyle/>
          <a:p>
            <a:fld id="{3331BCBD-F772-40E1-A517-93771D381DAE}" type="slidenum">
              <a:rPr lang="en-US" smtClean="0"/>
              <a:t>‹#›</a:t>
            </a:fld>
            <a:endParaRPr lang="en-US"/>
          </a:p>
        </p:txBody>
      </p:sp>
    </p:spTree>
    <p:extLst>
      <p:ext uri="{BB962C8B-B14F-4D97-AF65-F5344CB8AC3E}">
        <p14:creationId xmlns:p14="http://schemas.microsoft.com/office/powerpoint/2010/main" val="3126167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8F1FB-A6E7-407F-ACBF-895008C344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F9B359-146F-45CF-96EE-D211FBD2FD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A0276F-ACB2-4041-9B5D-69D41CFF45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414F54-9926-46CD-B439-87715F5611C0}"/>
              </a:ext>
            </a:extLst>
          </p:cNvPr>
          <p:cNvSpPr>
            <a:spLocks noGrp="1"/>
          </p:cNvSpPr>
          <p:nvPr>
            <p:ph type="dt" sz="half" idx="10"/>
          </p:nvPr>
        </p:nvSpPr>
        <p:spPr/>
        <p:txBody>
          <a:bodyPr/>
          <a:lstStyle/>
          <a:p>
            <a:fld id="{55418E56-D014-48BA-9435-4E660CD6C4D8}" type="datetimeFigureOut">
              <a:rPr lang="en-US" smtClean="0"/>
              <a:t>11/23/2025</a:t>
            </a:fld>
            <a:endParaRPr lang="en-US"/>
          </a:p>
        </p:txBody>
      </p:sp>
      <p:sp>
        <p:nvSpPr>
          <p:cNvPr id="6" name="Footer Placeholder 5">
            <a:extLst>
              <a:ext uri="{FF2B5EF4-FFF2-40B4-BE49-F238E27FC236}">
                <a16:creationId xmlns:a16="http://schemas.microsoft.com/office/drawing/2014/main" id="{36929272-D100-415D-B538-AA5FB890C6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4CA513-B7B8-48EA-95BB-D5A94C60A8B4}"/>
              </a:ext>
            </a:extLst>
          </p:cNvPr>
          <p:cNvSpPr>
            <a:spLocks noGrp="1"/>
          </p:cNvSpPr>
          <p:nvPr>
            <p:ph type="sldNum" sz="quarter" idx="12"/>
          </p:nvPr>
        </p:nvSpPr>
        <p:spPr/>
        <p:txBody>
          <a:bodyPr/>
          <a:lstStyle/>
          <a:p>
            <a:fld id="{3331BCBD-F772-40E1-A517-93771D381DAE}" type="slidenum">
              <a:rPr lang="en-US" smtClean="0"/>
              <a:t>‹#›</a:t>
            </a:fld>
            <a:endParaRPr lang="en-US"/>
          </a:p>
        </p:txBody>
      </p:sp>
    </p:spTree>
    <p:extLst>
      <p:ext uri="{BB962C8B-B14F-4D97-AF65-F5344CB8AC3E}">
        <p14:creationId xmlns:p14="http://schemas.microsoft.com/office/powerpoint/2010/main" val="1647244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9A87BA-AE8D-46F7-8F53-5087EF9F1A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12D06EC-ADFA-469A-A6D5-A1B9193684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B71DC-A755-42C8-AAE0-87FF1B4061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418E56-D014-48BA-9435-4E660CD6C4D8}" type="datetimeFigureOut">
              <a:rPr lang="en-US" smtClean="0"/>
              <a:t>11/23/2025</a:t>
            </a:fld>
            <a:endParaRPr lang="en-US"/>
          </a:p>
        </p:txBody>
      </p:sp>
      <p:sp>
        <p:nvSpPr>
          <p:cNvPr id="5" name="Footer Placeholder 4">
            <a:extLst>
              <a:ext uri="{FF2B5EF4-FFF2-40B4-BE49-F238E27FC236}">
                <a16:creationId xmlns:a16="http://schemas.microsoft.com/office/drawing/2014/main" id="{AD9BF16F-E77D-4DA1-B6D4-5F6DE4C098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96B4E8F-1917-4CB2-B678-18790F101A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31BCBD-F772-40E1-A517-93771D381DAE}" type="slidenum">
              <a:rPr lang="en-US" smtClean="0"/>
              <a:t>‹#›</a:t>
            </a:fld>
            <a:endParaRPr lang="en-US"/>
          </a:p>
        </p:txBody>
      </p:sp>
    </p:spTree>
    <p:extLst>
      <p:ext uri="{BB962C8B-B14F-4D97-AF65-F5344CB8AC3E}">
        <p14:creationId xmlns:p14="http://schemas.microsoft.com/office/powerpoint/2010/main" val="38084045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jpe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2.emf"/><Relationship Id="rId4" Type="http://schemas.openxmlformats.org/officeDocument/2006/relationships/image" Target="../media/image11.emf"/></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jp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jp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53.png"/><Relationship Id="rId4" Type="http://schemas.openxmlformats.org/officeDocument/2006/relationships/hyperlink" Target="http://localhost:8501/"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FBD5CF-E91A-44BB-A459-59606A64B6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5612" y="328612"/>
            <a:ext cx="6200775" cy="6200775"/>
          </a:xfrm>
          <a:prstGeom prst="rect">
            <a:avLst/>
          </a:prstGeom>
        </p:spPr>
      </p:pic>
    </p:spTree>
    <p:extLst>
      <p:ext uri="{BB962C8B-B14F-4D97-AF65-F5344CB8AC3E}">
        <p14:creationId xmlns:p14="http://schemas.microsoft.com/office/powerpoint/2010/main" val="450697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7A171-4A78-43B9-A451-C4722F9F0967}"/>
              </a:ext>
            </a:extLst>
          </p:cNvPr>
          <p:cNvSpPr>
            <a:spLocks noGrp="1"/>
          </p:cNvSpPr>
          <p:nvPr>
            <p:ph type="title"/>
          </p:nvPr>
        </p:nvSpPr>
        <p:spPr>
          <a:xfrm>
            <a:off x="838200" y="605044"/>
            <a:ext cx="10515600" cy="1325563"/>
          </a:xfrm>
        </p:spPr>
        <p:txBody>
          <a:bodyPr/>
          <a:lstStyle/>
          <a:p>
            <a:r>
              <a:rPr lang="en-US" sz="4400" dirty="0">
                <a:solidFill>
                  <a:schemeClr val="accent4"/>
                </a:solidFill>
              </a:rPr>
              <a:t>Our samples for the </a:t>
            </a:r>
            <a:r>
              <a:rPr lang="en-US" dirty="0">
                <a:solidFill>
                  <a:schemeClr val="accent4"/>
                </a:solidFill>
              </a:rPr>
              <a:t>Format Conversion</a:t>
            </a:r>
          </a:p>
        </p:txBody>
      </p:sp>
      <p:pic>
        <p:nvPicPr>
          <p:cNvPr id="1026" name="Picture 2">
            <a:extLst>
              <a:ext uri="{FF2B5EF4-FFF2-40B4-BE49-F238E27FC236}">
                <a16:creationId xmlns:a16="http://schemas.microsoft.com/office/drawing/2014/main" id="{6C2A8FE2-C7B8-4478-BB8B-DDAB74084AC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8147" y="1845151"/>
            <a:ext cx="3565976" cy="17478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9C869FB-F71E-4988-B232-9A39335B1A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8147" y="3712053"/>
            <a:ext cx="3565976" cy="1747836"/>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6405C650-F4A4-4094-91D2-3528B5DF2CCE}"/>
              </a:ext>
            </a:extLst>
          </p:cNvPr>
          <p:cNvSpPr/>
          <p:nvPr/>
        </p:nvSpPr>
        <p:spPr>
          <a:xfrm>
            <a:off x="5117592" y="2476753"/>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0B981"/>
              </a:solidFill>
            </a:endParaRPr>
          </a:p>
        </p:txBody>
      </p:sp>
      <p:sp>
        <p:nvSpPr>
          <p:cNvPr id="7" name="Arrow: Right 6">
            <a:extLst>
              <a:ext uri="{FF2B5EF4-FFF2-40B4-BE49-F238E27FC236}">
                <a16:creationId xmlns:a16="http://schemas.microsoft.com/office/drawing/2014/main" id="{D7CC20D7-00E2-415B-94B9-E876F27ED6AE}"/>
              </a:ext>
            </a:extLst>
          </p:cNvPr>
          <p:cNvSpPr/>
          <p:nvPr/>
        </p:nvSpPr>
        <p:spPr>
          <a:xfrm>
            <a:off x="5117592" y="434365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B09AFC8-0D07-4F20-A628-4978CAA55D35}"/>
              </a:ext>
            </a:extLst>
          </p:cNvPr>
          <p:cNvPicPr>
            <a:picLocks noChangeAspect="1"/>
          </p:cNvPicPr>
          <p:nvPr/>
        </p:nvPicPr>
        <p:blipFill>
          <a:blip r:embed="rId4"/>
          <a:stretch>
            <a:fillRect/>
          </a:stretch>
        </p:blipFill>
        <p:spPr>
          <a:xfrm>
            <a:off x="6669469" y="1845151"/>
            <a:ext cx="4434062" cy="1747837"/>
          </a:xfrm>
          <a:prstGeom prst="rect">
            <a:avLst/>
          </a:prstGeom>
        </p:spPr>
      </p:pic>
      <p:pic>
        <p:nvPicPr>
          <p:cNvPr id="11" name="Picture 10">
            <a:extLst>
              <a:ext uri="{FF2B5EF4-FFF2-40B4-BE49-F238E27FC236}">
                <a16:creationId xmlns:a16="http://schemas.microsoft.com/office/drawing/2014/main" id="{A02D510A-7ECD-406F-AF55-8F6B75CB1D94}"/>
              </a:ext>
            </a:extLst>
          </p:cNvPr>
          <p:cNvPicPr>
            <a:picLocks noChangeAspect="1"/>
          </p:cNvPicPr>
          <p:nvPr/>
        </p:nvPicPr>
        <p:blipFill>
          <a:blip r:embed="rId5"/>
          <a:stretch>
            <a:fillRect/>
          </a:stretch>
        </p:blipFill>
        <p:spPr>
          <a:xfrm>
            <a:off x="6669469" y="3712051"/>
            <a:ext cx="4434062" cy="1747838"/>
          </a:xfrm>
          <a:prstGeom prst="rect">
            <a:avLst/>
          </a:prstGeom>
        </p:spPr>
      </p:pic>
      <p:pic>
        <p:nvPicPr>
          <p:cNvPr id="14" name="Picture 13">
            <a:extLst>
              <a:ext uri="{FF2B5EF4-FFF2-40B4-BE49-F238E27FC236}">
                <a16:creationId xmlns:a16="http://schemas.microsoft.com/office/drawing/2014/main" id="{F527992C-30AF-4803-B807-E3E4856E18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425" y="-65516"/>
            <a:ext cx="1207363" cy="1207363"/>
          </a:xfrm>
          <a:prstGeom prst="rect">
            <a:avLst/>
          </a:prstGeom>
        </p:spPr>
      </p:pic>
      <p:pic>
        <p:nvPicPr>
          <p:cNvPr id="5" name="Picture 4">
            <a:extLst>
              <a:ext uri="{FF2B5EF4-FFF2-40B4-BE49-F238E27FC236}">
                <a16:creationId xmlns:a16="http://schemas.microsoft.com/office/drawing/2014/main" id="{B30EC1A9-2784-42F2-B639-183468955B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89625579"/>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3309C-C7F2-467C-8646-51863370C4F1}"/>
              </a:ext>
            </a:extLst>
          </p:cNvPr>
          <p:cNvSpPr>
            <a:spLocks noGrp="1"/>
          </p:cNvSpPr>
          <p:nvPr>
            <p:ph type="title"/>
          </p:nvPr>
        </p:nvSpPr>
        <p:spPr>
          <a:xfrm>
            <a:off x="838200" y="681037"/>
            <a:ext cx="10515600" cy="1325563"/>
          </a:xfrm>
        </p:spPr>
        <p:txBody>
          <a:bodyPr/>
          <a:lstStyle/>
          <a:p>
            <a:r>
              <a:rPr lang="en-US" dirty="0">
                <a:solidFill>
                  <a:schemeClr val="accent4"/>
                </a:solidFill>
              </a:rPr>
              <a:t>Error Correction &amp; Standardization</a:t>
            </a:r>
          </a:p>
        </p:txBody>
      </p:sp>
      <p:sp>
        <p:nvSpPr>
          <p:cNvPr id="3" name="Content Placeholder 2">
            <a:extLst>
              <a:ext uri="{FF2B5EF4-FFF2-40B4-BE49-F238E27FC236}">
                <a16:creationId xmlns:a16="http://schemas.microsoft.com/office/drawing/2014/main" id="{EB8A0F7E-4DD1-4D34-BE1F-EFC9DBC9F842}"/>
              </a:ext>
            </a:extLst>
          </p:cNvPr>
          <p:cNvSpPr>
            <a:spLocks noGrp="1"/>
          </p:cNvSpPr>
          <p:nvPr>
            <p:ph idx="1"/>
          </p:nvPr>
        </p:nvSpPr>
        <p:spPr>
          <a:xfrm>
            <a:off x="675640" y="1825625"/>
            <a:ext cx="10840720" cy="4351338"/>
          </a:xfrm>
        </p:spPr>
        <p:txBody>
          <a:bodyPr>
            <a:normAutofit/>
          </a:bodyPr>
          <a:lstStyle/>
          <a:p>
            <a:pPr algn="l">
              <a:buFont typeface="+mj-lt"/>
              <a:buAutoNum type="arabicPeriod"/>
            </a:pPr>
            <a:r>
              <a:rPr lang="en-US" sz="2500" b="1" i="0" dirty="0">
                <a:solidFill>
                  <a:srgbClr val="F9FAFB"/>
                </a:solidFill>
                <a:effectLst/>
                <a:latin typeface="+mj-lt"/>
              </a:rPr>
              <a:t>Source Validation:</a:t>
            </a:r>
            <a:r>
              <a:rPr lang="en-US" sz="2500" b="0" i="0" dirty="0">
                <a:solidFill>
                  <a:srgbClr val="F9FAFB"/>
                </a:solidFill>
                <a:effectLst/>
                <a:latin typeface="+mj-lt"/>
              </a:rPr>
              <a:t> The dataset was acquired from the official CAPMAS portal, providing a verified and authoritative foundation.</a:t>
            </a:r>
          </a:p>
          <a:p>
            <a:pPr algn="l">
              <a:buFont typeface="+mj-lt"/>
              <a:buAutoNum type="arabicPeriod"/>
            </a:pPr>
            <a:r>
              <a:rPr lang="en-US" sz="2500" b="1" i="0" dirty="0">
                <a:solidFill>
                  <a:srgbClr val="F9FAFB"/>
                </a:solidFill>
                <a:effectLst/>
                <a:latin typeface="+mj-lt"/>
              </a:rPr>
              <a:t>Type Integrity Check:</a:t>
            </a:r>
            <a:r>
              <a:rPr lang="en-US" sz="2500" b="0" i="0" dirty="0">
                <a:solidFill>
                  <a:srgbClr val="F9FAFB"/>
                </a:solidFill>
                <a:effectLst/>
                <a:latin typeface="+mj-lt"/>
              </a:rPr>
              <a:t> The data exhibited no type conversion errors due to a structured collection process that enforced appropriate data types at the point of entry.</a:t>
            </a:r>
          </a:p>
          <a:p>
            <a:pPr algn="l">
              <a:buFont typeface="+mj-lt"/>
              <a:buAutoNum type="arabicPeriod"/>
            </a:pPr>
            <a:r>
              <a:rPr lang="en-US" sz="2500" b="1" i="0" dirty="0">
                <a:solidFill>
                  <a:srgbClr val="F9FAFB"/>
                </a:solidFill>
                <a:effectLst/>
                <a:latin typeface="+mj-lt"/>
              </a:rPr>
              <a:t>Value Standardization:</a:t>
            </a:r>
            <a:r>
              <a:rPr lang="en-US" sz="2500" b="0" i="0" dirty="0">
                <a:solidFill>
                  <a:srgbClr val="F9FAFB"/>
                </a:solidFill>
                <a:effectLst/>
                <a:latin typeface="+mj-lt"/>
              </a:rPr>
              <a:t> Addressed inconsistencies through data cleaning techniques, including resolving fuzzy matches to ensure categorical uniformity.</a:t>
            </a:r>
          </a:p>
        </p:txBody>
      </p:sp>
      <p:pic>
        <p:nvPicPr>
          <p:cNvPr id="4" name="Picture 3">
            <a:extLst>
              <a:ext uri="{FF2B5EF4-FFF2-40B4-BE49-F238E27FC236}">
                <a16:creationId xmlns:a16="http://schemas.microsoft.com/office/drawing/2014/main" id="{9E3BE245-2552-4871-A39F-4B2A4DD4EA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425" y="-58600"/>
            <a:ext cx="1207363" cy="1207363"/>
          </a:xfrm>
          <a:prstGeom prst="rect">
            <a:avLst/>
          </a:prstGeom>
        </p:spPr>
      </p:pic>
    </p:spTree>
    <p:extLst>
      <p:ext uri="{BB962C8B-B14F-4D97-AF65-F5344CB8AC3E}">
        <p14:creationId xmlns:p14="http://schemas.microsoft.com/office/powerpoint/2010/main" val="1774741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02F25-C75D-44E2-995D-1A17E9322E1C}"/>
              </a:ext>
            </a:extLst>
          </p:cNvPr>
          <p:cNvSpPr>
            <a:spLocks noGrp="1"/>
          </p:cNvSpPr>
          <p:nvPr>
            <p:ph type="title"/>
          </p:nvPr>
        </p:nvSpPr>
        <p:spPr>
          <a:xfrm>
            <a:off x="884729" y="745091"/>
            <a:ext cx="10982325" cy="1511300"/>
          </a:xfrm>
        </p:spPr>
        <p:txBody>
          <a:bodyPr>
            <a:noAutofit/>
          </a:bodyPr>
          <a:lstStyle/>
          <a:p>
            <a:r>
              <a:rPr lang="en-US" sz="5500" dirty="0">
                <a:solidFill>
                  <a:schemeClr val="accent4"/>
                </a:solidFill>
              </a:rPr>
              <a:t>Sample of fuzzy matches we faced</a:t>
            </a:r>
          </a:p>
        </p:txBody>
      </p:sp>
      <p:sp>
        <p:nvSpPr>
          <p:cNvPr id="8" name="AutoShape 2">
            <a:extLst>
              <a:ext uri="{FF2B5EF4-FFF2-40B4-BE49-F238E27FC236}">
                <a16:creationId xmlns:a16="http://schemas.microsoft.com/office/drawing/2014/main" id="{D2C7C69D-610E-4051-B77B-EA0B7520367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1" name="Content Placeholder 20">
            <a:extLst>
              <a:ext uri="{FF2B5EF4-FFF2-40B4-BE49-F238E27FC236}">
                <a16:creationId xmlns:a16="http://schemas.microsoft.com/office/drawing/2014/main" id="{DC1052BA-1E30-49AA-B855-0AC80A55FA5D}"/>
              </a:ext>
            </a:extLst>
          </p:cNvPr>
          <p:cNvPicPr>
            <a:picLocks noGrp="1" noChangeAspect="1"/>
          </p:cNvPicPr>
          <p:nvPr>
            <p:ph idx="1"/>
          </p:nvPr>
        </p:nvPicPr>
        <p:blipFill>
          <a:blip r:embed="rId2"/>
          <a:stretch>
            <a:fillRect/>
          </a:stretch>
        </p:blipFill>
        <p:spPr>
          <a:xfrm>
            <a:off x="8541626" y="2860930"/>
            <a:ext cx="3162630" cy="1802889"/>
          </a:xfrm>
        </p:spPr>
      </p:pic>
      <p:pic>
        <p:nvPicPr>
          <p:cNvPr id="15" name="Picture 14">
            <a:extLst>
              <a:ext uri="{FF2B5EF4-FFF2-40B4-BE49-F238E27FC236}">
                <a16:creationId xmlns:a16="http://schemas.microsoft.com/office/drawing/2014/main" id="{744079CB-BAD1-4B55-A5E1-083C57BA72D1}"/>
              </a:ext>
            </a:extLst>
          </p:cNvPr>
          <p:cNvPicPr>
            <a:picLocks noChangeAspect="1"/>
          </p:cNvPicPr>
          <p:nvPr/>
        </p:nvPicPr>
        <p:blipFill>
          <a:blip r:embed="rId3"/>
          <a:stretch>
            <a:fillRect/>
          </a:stretch>
        </p:blipFill>
        <p:spPr>
          <a:xfrm>
            <a:off x="811686" y="2556297"/>
            <a:ext cx="3388944" cy="2716956"/>
          </a:xfrm>
          <a:prstGeom prst="rect">
            <a:avLst/>
          </a:prstGeom>
        </p:spPr>
      </p:pic>
      <p:pic>
        <p:nvPicPr>
          <p:cNvPr id="17" name="Picture 16">
            <a:extLst>
              <a:ext uri="{FF2B5EF4-FFF2-40B4-BE49-F238E27FC236}">
                <a16:creationId xmlns:a16="http://schemas.microsoft.com/office/drawing/2014/main" id="{E6B7378C-8E96-4D85-9D15-5178A8B67E7C}"/>
              </a:ext>
            </a:extLst>
          </p:cNvPr>
          <p:cNvPicPr>
            <a:picLocks noChangeAspect="1"/>
          </p:cNvPicPr>
          <p:nvPr/>
        </p:nvPicPr>
        <p:blipFill>
          <a:blip r:embed="rId4"/>
          <a:stretch>
            <a:fillRect/>
          </a:stretch>
        </p:blipFill>
        <p:spPr>
          <a:xfrm>
            <a:off x="4375014" y="2747481"/>
            <a:ext cx="4077953" cy="2334588"/>
          </a:xfrm>
          <a:prstGeom prst="rect">
            <a:avLst/>
          </a:prstGeom>
        </p:spPr>
      </p:pic>
      <p:sp>
        <p:nvSpPr>
          <p:cNvPr id="18" name="Oval 17">
            <a:extLst>
              <a:ext uri="{FF2B5EF4-FFF2-40B4-BE49-F238E27FC236}">
                <a16:creationId xmlns:a16="http://schemas.microsoft.com/office/drawing/2014/main" id="{EEDAC8B1-9AE7-4FA4-9AB2-404C32FDA9BA}"/>
              </a:ext>
            </a:extLst>
          </p:cNvPr>
          <p:cNvSpPr/>
          <p:nvPr/>
        </p:nvSpPr>
        <p:spPr>
          <a:xfrm>
            <a:off x="7415190" y="3675928"/>
            <a:ext cx="857250" cy="581025"/>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9" name="Oval 18">
            <a:extLst>
              <a:ext uri="{FF2B5EF4-FFF2-40B4-BE49-F238E27FC236}">
                <a16:creationId xmlns:a16="http://schemas.microsoft.com/office/drawing/2014/main" id="{7E34D0AB-FDE6-4C81-A94D-170876651ACF}"/>
              </a:ext>
            </a:extLst>
          </p:cNvPr>
          <p:cNvSpPr/>
          <p:nvPr/>
        </p:nvSpPr>
        <p:spPr>
          <a:xfrm>
            <a:off x="3470676" y="3675928"/>
            <a:ext cx="647700" cy="477694"/>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2" name="Oval 21">
            <a:extLst>
              <a:ext uri="{FF2B5EF4-FFF2-40B4-BE49-F238E27FC236}">
                <a16:creationId xmlns:a16="http://schemas.microsoft.com/office/drawing/2014/main" id="{A8A98D18-2A9D-4F4A-8086-8ECC0F4381E1}"/>
              </a:ext>
            </a:extLst>
          </p:cNvPr>
          <p:cNvSpPr/>
          <p:nvPr/>
        </p:nvSpPr>
        <p:spPr>
          <a:xfrm>
            <a:off x="10724277" y="3914776"/>
            <a:ext cx="1009650" cy="676274"/>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1666855569"/>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E27D4-9793-4E3A-8572-A0318E028D26}"/>
              </a:ext>
            </a:extLst>
          </p:cNvPr>
          <p:cNvSpPr>
            <a:spLocks noGrp="1"/>
          </p:cNvSpPr>
          <p:nvPr>
            <p:ph type="title"/>
          </p:nvPr>
        </p:nvSpPr>
        <p:spPr>
          <a:xfrm>
            <a:off x="838200" y="2766218"/>
            <a:ext cx="10515600" cy="1325563"/>
          </a:xfrm>
        </p:spPr>
        <p:txBody>
          <a:bodyPr>
            <a:normAutofit/>
          </a:bodyPr>
          <a:lstStyle/>
          <a:p>
            <a:pPr algn="ctr"/>
            <a:r>
              <a:rPr lang="en-US" sz="7000" dirty="0">
                <a:solidFill>
                  <a:schemeClr val="accent4"/>
                </a:solidFill>
              </a:rPr>
              <a:t>Data Integration</a:t>
            </a:r>
            <a:endParaRPr lang="en-US" sz="7000" dirty="0"/>
          </a:p>
        </p:txBody>
      </p:sp>
    </p:spTree>
    <p:extLst>
      <p:ext uri="{BB962C8B-B14F-4D97-AF65-F5344CB8AC3E}">
        <p14:creationId xmlns:p14="http://schemas.microsoft.com/office/powerpoint/2010/main" val="18446801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F49CA-022B-4DA0-ADC8-A37B5AA2D478}"/>
              </a:ext>
            </a:extLst>
          </p:cNvPr>
          <p:cNvSpPr>
            <a:spLocks noGrp="1"/>
          </p:cNvSpPr>
          <p:nvPr>
            <p:ph type="title"/>
          </p:nvPr>
        </p:nvSpPr>
        <p:spPr/>
        <p:txBody>
          <a:bodyPr/>
          <a:lstStyle/>
          <a:p>
            <a:r>
              <a:rPr lang="en-US" sz="4400" dirty="0">
                <a:solidFill>
                  <a:schemeClr val="accent4"/>
                </a:solidFill>
              </a:rPr>
              <a:t>Data Integration</a:t>
            </a:r>
            <a:endParaRPr lang="en-US" dirty="0">
              <a:solidFill>
                <a:schemeClr val="accent4"/>
              </a:solidFill>
            </a:endParaRPr>
          </a:p>
        </p:txBody>
      </p:sp>
      <p:sp>
        <p:nvSpPr>
          <p:cNvPr id="3" name="Content Placeholder 2">
            <a:extLst>
              <a:ext uri="{FF2B5EF4-FFF2-40B4-BE49-F238E27FC236}">
                <a16:creationId xmlns:a16="http://schemas.microsoft.com/office/drawing/2014/main" id="{C8BDBEB1-60D9-47C4-8D56-8D12B5D9FFE9}"/>
              </a:ext>
            </a:extLst>
          </p:cNvPr>
          <p:cNvSpPr>
            <a:spLocks noGrp="1"/>
          </p:cNvSpPr>
          <p:nvPr>
            <p:ph idx="1"/>
          </p:nvPr>
        </p:nvSpPr>
        <p:spPr>
          <a:xfrm>
            <a:off x="838200" y="1539875"/>
            <a:ext cx="10515600" cy="4351338"/>
          </a:xfrm>
        </p:spPr>
        <p:txBody>
          <a:bodyPr>
            <a:normAutofit/>
          </a:bodyPr>
          <a:lstStyle/>
          <a:p>
            <a:pPr marL="0" indent="0" algn="l">
              <a:buNone/>
            </a:pPr>
            <a:r>
              <a:rPr lang="en-US" b="0" i="0" dirty="0">
                <a:solidFill>
                  <a:srgbClr val="F9FAFB"/>
                </a:solidFill>
                <a:effectLst/>
                <a:sym typeface="Wingdings" panose="05000000000000000000" pitchFamily="2" charset="2"/>
              </a:rPr>
              <a:t></a:t>
            </a:r>
            <a:r>
              <a:rPr lang="en-US" sz="3000" b="0" i="0" dirty="0">
                <a:solidFill>
                  <a:srgbClr val="F9FAFB"/>
                </a:solidFill>
                <a:effectLst/>
              </a:rPr>
              <a:t>Our data infrastructure leveraged the strengths of both SQL and</a:t>
            </a:r>
          </a:p>
          <a:p>
            <a:pPr marL="0" indent="0" algn="l">
              <a:buNone/>
            </a:pPr>
            <a:r>
              <a:rPr lang="en-US" sz="3000" b="0" i="0" dirty="0">
                <a:solidFill>
                  <a:srgbClr val="F9FAFB"/>
                </a:solidFill>
                <a:effectLst/>
              </a:rPr>
              <a:t>Excel:</a:t>
            </a:r>
          </a:p>
          <a:p>
            <a:pPr algn="l">
              <a:buFont typeface="Arial" panose="020B0604020202020204" pitchFamily="34" charset="0"/>
              <a:buChar char="•"/>
            </a:pPr>
            <a:r>
              <a:rPr lang="en-US" b="1" i="0" dirty="0">
                <a:solidFill>
                  <a:srgbClr val="F9FAFB"/>
                </a:solidFill>
                <a:effectLst/>
              </a:rPr>
              <a:t>SQL Database:</a:t>
            </a:r>
            <a:r>
              <a:rPr lang="en-US" b="0" i="0" dirty="0">
                <a:solidFill>
                  <a:srgbClr val="F9FAFB"/>
                </a:solidFill>
                <a:effectLst/>
              </a:rPr>
              <a:t> Served as the central repository, using a structured star schema with fact and dimension tables to ensure data integrity and relational clarity.</a:t>
            </a:r>
          </a:p>
          <a:p>
            <a:pPr algn="l">
              <a:buFont typeface="Arial" panose="020B0604020202020204" pitchFamily="34" charset="0"/>
              <a:buChar char="•"/>
            </a:pPr>
            <a:r>
              <a:rPr lang="en-US" b="1" i="0" dirty="0">
                <a:solidFill>
                  <a:srgbClr val="F9FAFB"/>
                </a:solidFill>
                <a:effectLst/>
              </a:rPr>
              <a:t>Microsoft Excel:</a:t>
            </a:r>
            <a:r>
              <a:rPr lang="en-US" b="0" i="0" dirty="0">
                <a:solidFill>
                  <a:srgbClr val="F9FAFB"/>
                </a:solidFill>
                <a:effectLst/>
              </a:rPr>
              <a:t> Utilized for final data validation, client-friendly reporting, and creating pivot tables for ad-hoc exploratory analysis.</a:t>
            </a:r>
          </a:p>
        </p:txBody>
      </p:sp>
    </p:spTree>
    <p:extLst>
      <p:ext uri="{BB962C8B-B14F-4D97-AF65-F5344CB8AC3E}">
        <p14:creationId xmlns:p14="http://schemas.microsoft.com/office/powerpoint/2010/main" val="2047901869"/>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4A6852F4-DC02-E8C9-32BD-83A5FC0A7C2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26E36DCB-663A-723F-6828-B1983E645C23}"/>
              </a:ext>
            </a:extLst>
          </p:cNvPr>
          <p:cNvSpPr txBox="1">
            <a:spLocks/>
          </p:cNvSpPr>
          <p:nvPr/>
        </p:nvSpPr>
        <p:spPr>
          <a:xfrm>
            <a:off x="451449"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a:solidFill>
                  <a:schemeClr val="accent4">
                    <a:lumMod val="75000"/>
                  </a:schemeClr>
                </a:solidFill>
              </a:rPr>
              <a:t>Data Integration: Something to Notice</a:t>
            </a:r>
            <a:endParaRPr lang="en-US" sz="4800" dirty="0">
              <a:solidFill>
                <a:schemeClr val="accent4">
                  <a:lumMod val="75000"/>
                </a:schemeClr>
              </a:solidFill>
            </a:endParaRPr>
          </a:p>
        </p:txBody>
      </p:sp>
      <p:sp>
        <p:nvSpPr>
          <p:cNvPr id="11" name="Content Placeholder 2">
            <a:extLst>
              <a:ext uri="{FF2B5EF4-FFF2-40B4-BE49-F238E27FC236}">
                <a16:creationId xmlns:a16="http://schemas.microsoft.com/office/drawing/2014/main" id="{E63A3346-BFFD-1EA1-55E3-6E1EA539D636}"/>
              </a:ext>
            </a:extLst>
          </p:cNvPr>
          <p:cNvSpPr>
            <a:spLocks noGrp="1"/>
          </p:cNvSpPr>
          <p:nvPr>
            <p:ph idx="1"/>
          </p:nvPr>
        </p:nvSpPr>
        <p:spPr>
          <a:xfrm>
            <a:off x="0" y="1131603"/>
            <a:ext cx="5709249" cy="3221906"/>
          </a:xfrm>
        </p:spPr>
        <p:txBody>
          <a:bodyPr>
            <a:normAutofit/>
          </a:bodyPr>
          <a:lstStyle/>
          <a:p>
            <a:r>
              <a:rPr lang="en-GB" b="1" dirty="0">
                <a:solidFill>
                  <a:schemeClr val="bg1"/>
                </a:solidFill>
              </a:rPr>
              <a:t>The phase requires importing 8 final data files into a SQL database for our analysis In Python.</a:t>
            </a:r>
            <a:endParaRPr lang="en-GB" dirty="0">
              <a:solidFill>
                <a:schemeClr val="bg1"/>
              </a:solidFill>
            </a:endParaRPr>
          </a:p>
          <a:p>
            <a:r>
              <a:rPr lang="en-GB" b="1" dirty="0">
                <a:solidFill>
                  <a:schemeClr val="bg1"/>
                </a:solidFill>
              </a:rPr>
              <a:t>Manually importing such a </a:t>
            </a:r>
            <a:r>
              <a:rPr lang="en-US" b="1" dirty="0">
                <a:solidFill>
                  <a:schemeClr val="bg1"/>
                </a:solidFill>
              </a:rPr>
              <a:t>kind of </a:t>
            </a:r>
            <a:r>
              <a:rPr lang="en-GB" b="1" dirty="0">
                <a:solidFill>
                  <a:schemeClr val="bg1"/>
                </a:solidFill>
              </a:rPr>
              <a:t>high volume of files is inefficient and Exhausting doing it one by one.</a:t>
            </a:r>
            <a:endParaRPr lang="en-GB" dirty="0">
              <a:solidFill>
                <a:schemeClr val="bg1"/>
              </a:solidFill>
            </a:endParaRPr>
          </a:p>
        </p:txBody>
      </p:sp>
      <p:pic>
        <p:nvPicPr>
          <p:cNvPr id="3" name="Picture 2">
            <a:extLst>
              <a:ext uri="{FF2B5EF4-FFF2-40B4-BE49-F238E27FC236}">
                <a16:creationId xmlns:a16="http://schemas.microsoft.com/office/drawing/2014/main" id="{2B7BBD7B-91D7-6FB6-40A7-1CDA14318C2D}"/>
              </a:ext>
            </a:extLst>
          </p:cNvPr>
          <p:cNvPicPr>
            <a:picLocks noChangeAspect="1"/>
          </p:cNvPicPr>
          <p:nvPr/>
        </p:nvPicPr>
        <p:blipFill>
          <a:blip r:embed="rId3"/>
          <a:stretch>
            <a:fillRect/>
          </a:stretch>
        </p:blipFill>
        <p:spPr>
          <a:xfrm>
            <a:off x="5991225" y="2063305"/>
            <a:ext cx="6200775" cy="2219325"/>
          </a:xfrm>
          <a:prstGeom prst="rect">
            <a:avLst/>
          </a:prstGeom>
        </p:spPr>
      </p:pic>
      <p:pic>
        <p:nvPicPr>
          <p:cNvPr id="5" name="Picture 4">
            <a:extLst>
              <a:ext uri="{FF2B5EF4-FFF2-40B4-BE49-F238E27FC236}">
                <a16:creationId xmlns:a16="http://schemas.microsoft.com/office/drawing/2014/main" id="{DDFC36C0-6442-816F-674D-C65C25A2225E}"/>
              </a:ext>
            </a:extLst>
          </p:cNvPr>
          <p:cNvPicPr>
            <a:picLocks noChangeAspect="1"/>
          </p:cNvPicPr>
          <p:nvPr/>
        </p:nvPicPr>
        <p:blipFill>
          <a:blip r:embed="rId4"/>
          <a:stretch>
            <a:fillRect/>
          </a:stretch>
        </p:blipFill>
        <p:spPr>
          <a:xfrm>
            <a:off x="6029706" y="1710880"/>
            <a:ext cx="3178302" cy="352425"/>
          </a:xfrm>
          <a:prstGeom prst="rect">
            <a:avLst/>
          </a:prstGeom>
        </p:spPr>
      </p:pic>
    </p:spTree>
    <p:extLst>
      <p:ext uri="{BB962C8B-B14F-4D97-AF65-F5344CB8AC3E}">
        <p14:creationId xmlns:p14="http://schemas.microsoft.com/office/powerpoint/2010/main" val="32639375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C5610B00-40E0-DF7E-6C92-3E73BD209A9D}"/>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B3A8FBA-A0BC-6E8E-99D9-D8BC4FA5AF8B}"/>
              </a:ext>
            </a:extLst>
          </p:cNvPr>
          <p:cNvSpPr txBox="1">
            <a:spLocks/>
          </p:cNvSpPr>
          <p:nvPr/>
        </p:nvSpPr>
        <p:spPr>
          <a:xfrm>
            <a:off x="451449"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a:solidFill>
                  <a:schemeClr val="accent4">
                    <a:lumMod val="75000"/>
                  </a:schemeClr>
                </a:solidFill>
              </a:rPr>
              <a:t>Data Integration: Something to Notice</a:t>
            </a:r>
            <a:endParaRPr lang="en-US" sz="4800" dirty="0">
              <a:solidFill>
                <a:schemeClr val="accent4">
                  <a:lumMod val="75000"/>
                </a:schemeClr>
              </a:solidFill>
            </a:endParaRPr>
          </a:p>
        </p:txBody>
      </p:sp>
      <p:sp>
        <p:nvSpPr>
          <p:cNvPr id="11" name="Content Placeholder 2">
            <a:extLst>
              <a:ext uri="{FF2B5EF4-FFF2-40B4-BE49-F238E27FC236}">
                <a16:creationId xmlns:a16="http://schemas.microsoft.com/office/drawing/2014/main" id="{4E769292-49BA-4855-755D-ED9E9FE8F67A}"/>
              </a:ext>
            </a:extLst>
          </p:cNvPr>
          <p:cNvSpPr>
            <a:spLocks noGrp="1"/>
          </p:cNvSpPr>
          <p:nvPr>
            <p:ph idx="1"/>
          </p:nvPr>
        </p:nvSpPr>
        <p:spPr>
          <a:xfrm>
            <a:off x="0" y="1131603"/>
            <a:ext cx="5709249" cy="3221906"/>
          </a:xfrm>
        </p:spPr>
        <p:txBody>
          <a:bodyPr>
            <a:normAutofit/>
          </a:bodyPr>
          <a:lstStyle/>
          <a:p>
            <a:r>
              <a:rPr lang="en-GB" b="1" dirty="0">
                <a:solidFill>
                  <a:schemeClr val="bg1"/>
                </a:solidFill>
              </a:rPr>
              <a:t>The phase requires importing 8 final data files into a SQL database for our analysis In Python.</a:t>
            </a:r>
            <a:endParaRPr lang="en-GB" dirty="0">
              <a:solidFill>
                <a:schemeClr val="bg1"/>
              </a:solidFill>
            </a:endParaRPr>
          </a:p>
          <a:p>
            <a:r>
              <a:rPr lang="en-GB" b="1" dirty="0">
                <a:solidFill>
                  <a:schemeClr val="bg1"/>
                </a:solidFill>
              </a:rPr>
              <a:t>Manually importing such a </a:t>
            </a:r>
            <a:r>
              <a:rPr lang="en-US" b="1" dirty="0">
                <a:solidFill>
                  <a:schemeClr val="bg1"/>
                </a:solidFill>
              </a:rPr>
              <a:t>kind of </a:t>
            </a:r>
            <a:r>
              <a:rPr lang="en-GB" b="1" dirty="0">
                <a:solidFill>
                  <a:schemeClr val="bg1"/>
                </a:solidFill>
              </a:rPr>
              <a:t>high volume of files is inefficient and Exhausting doing it one by one.</a:t>
            </a:r>
            <a:endParaRPr lang="en-GB" dirty="0">
              <a:solidFill>
                <a:schemeClr val="bg1"/>
              </a:solidFill>
            </a:endParaRPr>
          </a:p>
        </p:txBody>
      </p:sp>
      <p:pic>
        <p:nvPicPr>
          <p:cNvPr id="3" name="Picture 2">
            <a:extLst>
              <a:ext uri="{FF2B5EF4-FFF2-40B4-BE49-F238E27FC236}">
                <a16:creationId xmlns:a16="http://schemas.microsoft.com/office/drawing/2014/main" id="{500EFE57-D9B6-5E68-4A47-71D88DEF033A}"/>
              </a:ext>
            </a:extLst>
          </p:cNvPr>
          <p:cNvPicPr>
            <a:picLocks noChangeAspect="1"/>
          </p:cNvPicPr>
          <p:nvPr/>
        </p:nvPicPr>
        <p:blipFill>
          <a:blip r:embed="rId3"/>
          <a:stretch>
            <a:fillRect/>
          </a:stretch>
        </p:blipFill>
        <p:spPr>
          <a:xfrm>
            <a:off x="5991225" y="2063305"/>
            <a:ext cx="6200775" cy="2219325"/>
          </a:xfrm>
          <a:prstGeom prst="rect">
            <a:avLst/>
          </a:prstGeom>
        </p:spPr>
      </p:pic>
      <p:pic>
        <p:nvPicPr>
          <p:cNvPr id="5" name="Picture 4">
            <a:extLst>
              <a:ext uri="{FF2B5EF4-FFF2-40B4-BE49-F238E27FC236}">
                <a16:creationId xmlns:a16="http://schemas.microsoft.com/office/drawing/2014/main" id="{2449EB27-30FD-E023-0786-96076188335B}"/>
              </a:ext>
            </a:extLst>
          </p:cNvPr>
          <p:cNvPicPr>
            <a:picLocks noChangeAspect="1"/>
          </p:cNvPicPr>
          <p:nvPr/>
        </p:nvPicPr>
        <p:blipFill>
          <a:blip r:embed="rId4"/>
          <a:stretch>
            <a:fillRect/>
          </a:stretch>
        </p:blipFill>
        <p:spPr>
          <a:xfrm>
            <a:off x="6029706" y="1710880"/>
            <a:ext cx="3178302" cy="352425"/>
          </a:xfrm>
          <a:prstGeom prst="rect">
            <a:avLst/>
          </a:prstGeom>
        </p:spPr>
      </p:pic>
      <p:sp>
        <p:nvSpPr>
          <p:cNvPr id="6" name="Content Placeholder 2">
            <a:extLst>
              <a:ext uri="{FF2B5EF4-FFF2-40B4-BE49-F238E27FC236}">
                <a16:creationId xmlns:a16="http://schemas.microsoft.com/office/drawing/2014/main" id="{753825CD-66B9-A46D-9DEE-91FA30BA26E9}"/>
              </a:ext>
            </a:extLst>
          </p:cNvPr>
          <p:cNvSpPr txBox="1">
            <a:spLocks/>
          </p:cNvSpPr>
          <p:nvPr/>
        </p:nvSpPr>
        <p:spPr>
          <a:xfrm>
            <a:off x="1142367" y="4010998"/>
            <a:ext cx="5709249" cy="32219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400" dirty="0">
                <a:solidFill>
                  <a:schemeClr val="accent4">
                    <a:lumMod val="75000"/>
                  </a:schemeClr>
                </a:solidFill>
              </a:rPr>
              <a:t>✨Here Comes the Beauty of Automation Using Python✨</a:t>
            </a:r>
            <a:endParaRPr lang="en-GB" sz="4400" dirty="0">
              <a:solidFill>
                <a:schemeClr val="accent4">
                  <a:lumMod val="75000"/>
                </a:schemeClr>
              </a:solidFill>
            </a:endParaRPr>
          </a:p>
        </p:txBody>
      </p:sp>
    </p:spTree>
    <p:extLst>
      <p:ext uri="{BB962C8B-B14F-4D97-AF65-F5344CB8AC3E}">
        <p14:creationId xmlns:p14="http://schemas.microsoft.com/office/powerpoint/2010/main" val="4245574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D601D-725E-6CC2-8BB3-8F46102AC1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76252E-B123-9703-04C9-EEC9CDB99948}"/>
              </a:ext>
            </a:extLst>
          </p:cNvPr>
          <p:cNvSpPr>
            <a:spLocks noGrp="1"/>
          </p:cNvSpPr>
          <p:nvPr>
            <p:ph type="title"/>
          </p:nvPr>
        </p:nvSpPr>
        <p:spPr>
          <a:xfrm>
            <a:off x="3442457" y="-255977"/>
            <a:ext cx="5307086" cy="1325563"/>
          </a:xfrm>
        </p:spPr>
        <p:txBody>
          <a:bodyPr/>
          <a:lstStyle/>
          <a:p>
            <a:r>
              <a:rPr lang="en-US" sz="4400" dirty="0">
                <a:solidFill>
                  <a:schemeClr val="accent4"/>
                </a:solidFill>
              </a:rPr>
              <a:t>Data Automation</a:t>
            </a:r>
            <a:endParaRPr lang="en-US" dirty="0">
              <a:solidFill>
                <a:schemeClr val="accent4"/>
              </a:solidFill>
            </a:endParaRPr>
          </a:p>
        </p:txBody>
      </p:sp>
      <p:pic>
        <p:nvPicPr>
          <p:cNvPr id="5" name="Picture 4">
            <a:extLst>
              <a:ext uri="{FF2B5EF4-FFF2-40B4-BE49-F238E27FC236}">
                <a16:creationId xmlns:a16="http://schemas.microsoft.com/office/drawing/2014/main" id="{8434CB63-70D4-4817-EB97-741B94D38D79}"/>
              </a:ext>
            </a:extLst>
          </p:cNvPr>
          <p:cNvPicPr>
            <a:picLocks noChangeAspect="1"/>
          </p:cNvPicPr>
          <p:nvPr/>
        </p:nvPicPr>
        <p:blipFill>
          <a:blip r:embed="rId2"/>
          <a:srcRect l="3271" t="4890" r="3145" b="4872"/>
          <a:stretch>
            <a:fillRect/>
          </a:stretch>
        </p:blipFill>
        <p:spPr>
          <a:xfrm>
            <a:off x="1650349" y="822697"/>
            <a:ext cx="8444627" cy="5423621"/>
          </a:xfrm>
          <a:prstGeom prst="rect">
            <a:avLst/>
          </a:prstGeom>
        </p:spPr>
      </p:pic>
    </p:spTree>
    <p:extLst>
      <p:ext uri="{BB962C8B-B14F-4D97-AF65-F5344CB8AC3E}">
        <p14:creationId xmlns:p14="http://schemas.microsoft.com/office/powerpoint/2010/main" val="272891422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C9484-7F66-4EB0-B940-F8F84F0B0266}"/>
              </a:ext>
            </a:extLst>
          </p:cNvPr>
          <p:cNvSpPr>
            <a:spLocks noGrp="1"/>
          </p:cNvSpPr>
          <p:nvPr>
            <p:ph type="title"/>
          </p:nvPr>
        </p:nvSpPr>
        <p:spPr/>
        <p:txBody>
          <a:bodyPr/>
          <a:lstStyle/>
          <a:p>
            <a:r>
              <a:rPr lang="en-US" sz="4400" dirty="0">
                <a:solidFill>
                  <a:schemeClr val="accent4"/>
                </a:solidFill>
              </a:rPr>
              <a:t>Data Modeling in SQL</a:t>
            </a:r>
            <a:endParaRPr lang="en-US" dirty="0"/>
          </a:p>
        </p:txBody>
      </p:sp>
      <p:pic>
        <p:nvPicPr>
          <p:cNvPr id="5" name="Content Placeholder 4">
            <a:extLst>
              <a:ext uri="{FF2B5EF4-FFF2-40B4-BE49-F238E27FC236}">
                <a16:creationId xmlns:a16="http://schemas.microsoft.com/office/drawing/2014/main" id="{A34AB4C5-66E7-4507-807B-FE828760454C}"/>
              </a:ext>
            </a:extLst>
          </p:cNvPr>
          <p:cNvPicPr>
            <a:picLocks noGrp="1" noChangeAspect="1"/>
          </p:cNvPicPr>
          <p:nvPr>
            <p:ph idx="1"/>
          </p:nvPr>
        </p:nvPicPr>
        <p:blipFill>
          <a:blip r:embed="rId3"/>
          <a:stretch>
            <a:fillRect/>
          </a:stretch>
        </p:blipFill>
        <p:spPr>
          <a:xfrm>
            <a:off x="603682" y="1927323"/>
            <a:ext cx="5004047" cy="3003353"/>
          </a:xfrm>
        </p:spPr>
      </p:pic>
      <p:pic>
        <p:nvPicPr>
          <p:cNvPr id="9" name="Picture 8">
            <a:extLst>
              <a:ext uri="{FF2B5EF4-FFF2-40B4-BE49-F238E27FC236}">
                <a16:creationId xmlns:a16="http://schemas.microsoft.com/office/drawing/2014/main" id="{927E0260-4566-4CFA-A6C6-8EA439903434}"/>
              </a:ext>
            </a:extLst>
          </p:cNvPr>
          <p:cNvPicPr>
            <a:picLocks noChangeAspect="1"/>
          </p:cNvPicPr>
          <p:nvPr/>
        </p:nvPicPr>
        <p:blipFill>
          <a:blip r:embed="rId4"/>
          <a:stretch>
            <a:fillRect/>
          </a:stretch>
        </p:blipFill>
        <p:spPr>
          <a:xfrm>
            <a:off x="6442231" y="1927323"/>
            <a:ext cx="5388378" cy="3003353"/>
          </a:xfrm>
          <a:prstGeom prst="rect">
            <a:avLst/>
          </a:prstGeom>
        </p:spPr>
      </p:pic>
    </p:spTree>
    <p:extLst>
      <p:ext uri="{BB962C8B-B14F-4D97-AF65-F5344CB8AC3E}">
        <p14:creationId xmlns:p14="http://schemas.microsoft.com/office/powerpoint/2010/main" val="2487240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18C7A-EDDA-4538-A949-52BE8CFA3FCC}"/>
              </a:ext>
            </a:extLst>
          </p:cNvPr>
          <p:cNvSpPr>
            <a:spLocks noGrp="1"/>
          </p:cNvSpPr>
          <p:nvPr>
            <p:ph type="title"/>
          </p:nvPr>
        </p:nvSpPr>
        <p:spPr/>
        <p:txBody>
          <a:bodyPr/>
          <a:lstStyle/>
          <a:p>
            <a:r>
              <a:rPr lang="en-US" sz="4400" dirty="0">
                <a:solidFill>
                  <a:schemeClr val="accent4"/>
                </a:solidFill>
              </a:rPr>
              <a:t>Data Modeling in Excel</a:t>
            </a:r>
            <a:endParaRPr lang="en-US" dirty="0"/>
          </a:p>
        </p:txBody>
      </p:sp>
      <p:sp>
        <p:nvSpPr>
          <p:cNvPr id="7" name="AutoShape 8">
            <a:extLst>
              <a:ext uri="{FF2B5EF4-FFF2-40B4-BE49-F238E27FC236}">
                <a16:creationId xmlns:a16="http://schemas.microsoft.com/office/drawing/2014/main" id="{132C8646-F50C-496C-9D87-6788C65979B0}"/>
              </a:ext>
            </a:extLst>
          </p:cNvPr>
          <p:cNvSpPr>
            <a:spLocks noChangeAspect="1" noChangeArrowheads="1"/>
          </p:cNvSpPr>
          <p:nvPr/>
        </p:nvSpPr>
        <p:spPr bwMode="auto">
          <a:xfrm>
            <a:off x="4733925" y="2066925"/>
            <a:ext cx="1514475" cy="15144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7D2506D4-292C-423D-B301-BD0FA52E28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4806" y="1504950"/>
            <a:ext cx="8145983" cy="4314825"/>
          </a:xfrm>
          <a:prstGeom prst="rect">
            <a:avLst/>
          </a:prstGeom>
        </p:spPr>
      </p:pic>
    </p:spTree>
    <p:extLst>
      <p:ext uri="{BB962C8B-B14F-4D97-AF65-F5344CB8AC3E}">
        <p14:creationId xmlns:p14="http://schemas.microsoft.com/office/powerpoint/2010/main" val="221471796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E713B-75D7-4369-AD92-2FF843980D71}"/>
              </a:ext>
            </a:extLst>
          </p:cNvPr>
          <p:cNvSpPr>
            <a:spLocks noGrp="1"/>
          </p:cNvSpPr>
          <p:nvPr>
            <p:ph type="title"/>
          </p:nvPr>
        </p:nvSpPr>
        <p:spPr>
          <a:xfrm>
            <a:off x="609600" y="-215900"/>
            <a:ext cx="10515600" cy="1325563"/>
          </a:xfrm>
        </p:spPr>
        <p:txBody>
          <a:bodyPr>
            <a:normAutofit/>
          </a:bodyPr>
          <a:lstStyle/>
          <a:p>
            <a:pPr algn="ctr"/>
            <a:r>
              <a:rPr lang="en-US" sz="6000" dirty="0">
                <a:solidFill>
                  <a:schemeClr val="accent4"/>
                </a:solidFill>
              </a:rPr>
              <a:t>Our team </a:t>
            </a:r>
          </a:p>
        </p:txBody>
      </p:sp>
      <p:pic>
        <p:nvPicPr>
          <p:cNvPr id="4" name="Picture 3" descr="A person in a suit and tie&#10;&#10;AI-generated content may be incorrect.">
            <a:extLst>
              <a:ext uri="{FF2B5EF4-FFF2-40B4-BE49-F238E27FC236}">
                <a16:creationId xmlns:a16="http://schemas.microsoft.com/office/drawing/2014/main" id="{10AB96E1-5443-CE46-B7F5-6885E59822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904875"/>
            <a:ext cx="1479550" cy="2219325"/>
          </a:xfrm>
          <a:prstGeom prst="rect">
            <a:avLst/>
          </a:prstGeom>
        </p:spPr>
      </p:pic>
      <p:sp>
        <p:nvSpPr>
          <p:cNvPr id="9" name="TextBox 8">
            <a:extLst>
              <a:ext uri="{FF2B5EF4-FFF2-40B4-BE49-F238E27FC236}">
                <a16:creationId xmlns:a16="http://schemas.microsoft.com/office/drawing/2014/main" id="{3D559BB6-C3DD-30EB-259B-32B4C81988E0}"/>
              </a:ext>
            </a:extLst>
          </p:cNvPr>
          <p:cNvSpPr txBox="1"/>
          <p:nvPr/>
        </p:nvSpPr>
        <p:spPr>
          <a:xfrm>
            <a:off x="5029200" y="3179803"/>
            <a:ext cx="1471878" cy="923330"/>
          </a:xfrm>
          <a:prstGeom prst="rect">
            <a:avLst/>
          </a:prstGeom>
          <a:noFill/>
        </p:spPr>
        <p:txBody>
          <a:bodyPr wrap="none" rtlCol="0">
            <a:spAutoFit/>
          </a:bodyPr>
          <a:lstStyle/>
          <a:p>
            <a:pPr algn="ctr"/>
            <a:r>
              <a:rPr lang="en-US" dirty="0">
                <a:solidFill>
                  <a:schemeClr val="bg1">
                    <a:lumMod val="95000"/>
                  </a:schemeClr>
                </a:solidFill>
              </a:rPr>
              <a:t>Farouk Ashraf</a:t>
            </a:r>
          </a:p>
          <a:p>
            <a:pPr algn="ctr"/>
            <a:endParaRPr lang="en-US" dirty="0">
              <a:solidFill>
                <a:schemeClr val="bg1">
                  <a:lumMod val="95000"/>
                </a:schemeClr>
              </a:solidFill>
            </a:endParaRPr>
          </a:p>
          <a:p>
            <a:pPr algn="ctr"/>
            <a:r>
              <a:rPr lang="en-US" dirty="0">
                <a:solidFill>
                  <a:schemeClr val="bg1">
                    <a:lumMod val="95000"/>
                  </a:schemeClr>
                </a:solidFill>
              </a:rPr>
              <a:t>Team Leader</a:t>
            </a:r>
            <a:endParaRPr lang="en-GB" dirty="0">
              <a:solidFill>
                <a:schemeClr val="bg1">
                  <a:lumMod val="95000"/>
                </a:schemeClr>
              </a:solidFill>
            </a:endParaRPr>
          </a:p>
        </p:txBody>
      </p:sp>
      <p:pic>
        <p:nvPicPr>
          <p:cNvPr id="11" name="Picture 10" descr="A person wearing a white scarf&#10;&#10;AI-generated content may be incorrect.">
            <a:extLst>
              <a:ext uri="{FF2B5EF4-FFF2-40B4-BE49-F238E27FC236}">
                <a16:creationId xmlns:a16="http://schemas.microsoft.com/office/drawing/2014/main" id="{BCC378D8-B593-BFE9-B29F-1B38B85C4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9183" y="904876"/>
            <a:ext cx="1532697" cy="2219324"/>
          </a:xfrm>
          <a:prstGeom prst="rect">
            <a:avLst/>
          </a:prstGeom>
        </p:spPr>
      </p:pic>
      <p:sp>
        <p:nvSpPr>
          <p:cNvPr id="14" name="TextBox 13">
            <a:extLst>
              <a:ext uri="{FF2B5EF4-FFF2-40B4-BE49-F238E27FC236}">
                <a16:creationId xmlns:a16="http://schemas.microsoft.com/office/drawing/2014/main" id="{D0D2B532-9670-69C2-A6DE-9AE13443E389}"/>
              </a:ext>
            </a:extLst>
          </p:cNvPr>
          <p:cNvSpPr txBox="1"/>
          <p:nvPr/>
        </p:nvSpPr>
        <p:spPr>
          <a:xfrm>
            <a:off x="2529427" y="3272136"/>
            <a:ext cx="1933030" cy="369332"/>
          </a:xfrm>
          <a:prstGeom prst="rect">
            <a:avLst/>
          </a:prstGeom>
          <a:noFill/>
        </p:spPr>
        <p:txBody>
          <a:bodyPr wrap="none" rtlCol="0">
            <a:spAutoFit/>
          </a:bodyPr>
          <a:lstStyle/>
          <a:p>
            <a:pPr algn="ctr"/>
            <a:r>
              <a:rPr lang="en-US" dirty="0">
                <a:solidFill>
                  <a:schemeClr val="bg1">
                    <a:lumMod val="95000"/>
                  </a:schemeClr>
                </a:solidFill>
              </a:rPr>
              <a:t>Bassant Mohamed</a:t>
            </a:r>
            <a:endParaRPr lang="en-GB" dirty="0">
              <a:solidFill>
                <a:schemeClr val="bg1">
                  <a:lumMod val="95000"/>
                </a:schemeClr>
              </a:solidFill>
            </a:endParaRPr>
          </a:p>
        </p:txBody>
      </p:sp>
      <p:sp>
        <p:nvSpPr>
          <p:cNvPr id="23" name="TextBox 22">
            <a:extLst>
              <a:ext uri="{FF2B5EF4-FFF2-40B4-BE49-F238E27FC236}">
                <a16:creationId xmlns:a16="http://schemas.microsoft.com/office/drawing/2014/main" id="{C22717FE-8B7B-5C73-7F1C-897C1BE38D87}"/>
              </a:ext>
            </a:extLst>
          </p:cNvPr>
          <p:cNvSpPr txBox="1"/>
          <p:nvPr/>
        </p:nvSpPr>
        <p:spPr>
          <a:xfrm>
            <a:off x="7122937" y="3272136"/>
            <a:ext cx="1693605" cy="369332"/>
          </a:xfrm>
          <a:prstGeom prst="rect">
            <a:avLst/>
          </a:prstGeom>
          <a:noFill/>
        </p:spPr>
        <p:txBody>
          <a:bodyPr wrap="none" rtlCol="0">
            <a:spAutoFit/>
          </a:bodyPr>
          <a:lstStyle/>
          <a:p>
            <a:pPr algn="ctr"/>
            <a:r>
              <a:rPr lang="en-US" dirty="0">
                <a:solidFill>
                  <a:schemeClr val="bg1">
                    <a:lumMod val="95000"/>
                  </a:schemeClr>
                </a:solidFill>
              </a:rPr>
              <a:t>Mahmoud Hany</a:t>
            </a:r>
            <a:endParaRPr lang="en-GB" dirty="0">
              <a:solidFill>
                <a:schemeClr val="bg1">
                  <a:lumMod val="95000"/>
                </a:schemeClr>
              </a:solidFill>
            </a:endParaRPr>
          </a:p>
        </p:txBody>
      </p:sp>
      <p:pic>
        <p:nvPicPr>
          <p:cNvPr id="25" name="Picture 24" descr="A person with long black hair&#10;&#10;AI-generated content may be incorrect.">
            <a:extLst>
              <a:ext uri="{FF2B5EF4-FFF2-40B4-BE49-F238E27FC236}">
                <a16:creationId xmlns:a16="http://schemas.microsoft.com/office/drawing/2014/main" id="{83B9792D-F6D0-21E7-D978-1E6BAA0A28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965" y="875547"/>
            <a:ext cx="1839432" cy="2365829"/>
          </a:xfrm>
          <a:prstGeom prst="rect">
            <a:avLst/>
          </a:prstGeom>
        </p:spPr>
      </p:pic>
      <p:sp>
        <p:nvSpPr>
          <p:cNvPr id="26" name="TextBox 25">
            <a:extLst>
              <a:ext uri="{FF2B5EF4-FFF2-40B4-BE49-F238E27FC236}">
                <a16:creationId xmlns:a16="http://schemas.microsoft.com/office/drawing/2014/main" id="{FD2693C8-169E-841D-BC9C-DB670454F188}"/>
              </a:ext>
            </a:extLst>
          </p:cNvPr>
          <p:cNvSpPr txBox="1"/>
          <p:nvPr/>
        </p:nvSpPr>
        <p:spPr>
          <a:xfrm>
            <a:off x="584828" y="3402631"/>
            <a:ext cx="1459310" cy="369332"/>
          </a:xfrm>
          <a:prstGeom prst="rect">
            <a:avLst/>
          </a:prstGeom>
          <a:noFill/>
        </p:spPr>
        <p:txBody>
          <a:bodyPr wrap="none" rtlCol="0">
            <a:spAutoFit/>
          </a:bodyPr>
          <a:lstStyle/>
          <a:p>
            <a:pPr algn="ctr"/>
            <a:r>
              <a:rPr lang="en-US" dirty="0">
                <a:solidFill>
                  <a:schemeClr val="bg1">
                    <a:lumMod val="95000"/>
                  </a:schemeClr>
                </a:solidFill>
              </a:rPr>
              <a:t>Farah Hisham</a:t>
            </a:r>
            <a:endParaRPr lang="en-GB" dirty="0">
              <a:solidFill>
                <a:schemeClr val="bg1">
                  <a:lumMod val="95000"/>
                </a:schemeClr>
              </a:solidFill>
            </a:endParaRPr>
          </a:p>
        </p:txBody>
      </p:sp>
      <p:pic>
        <p:nvPicPr>
          <p:cNvPr id="28" name="Picture 27" descr="A person smiling for a picture&#10;&#10;AI-generated content may be incorrect.">
            <a:extLst>
              <a:ext uri="{FF2B5EF4-FFF2-40B4-BE49-F238E27FC236}">
                <a16:creationId xmlns:a16="http://schemas.microsoft.com/office/drawing/2014/main" id="{2278904D-C18B-1537-2F18-4AD9A6D0BA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37294" y="707638"/>
            <a:ext cx="2024060" cy="2613798"/>
          </a:xfrm>
          <a:prstGeom prst="rect">
            <a:avLst/>
          </a:prstGeom>
        </p:spPr>
      </p:pic>
      <p:sp>
        <p:nvSpPr>
          <p:cNvPr id="29" name="TextBox 28">
            <a:extLst>
              <a:ext uri="{FF2B5EF4-FFF2-40B4-BE49-F238E27FC236}">
                <a16:creationId xmlns:a16="http://schemas.microsoft.com/office/drawing/2014/main" id="{E1EC0296-F03F-CA58-B280-CF2880B1BE47}"/>
              </a:ext>
            </a:extLst>
          </p:cNvPr>
          <p:cNvSpPr txBox="1"/>
          <p:nvPr/>
        </p:nvSpPr>
        <p:spPr>
          <a:xfrm>
            <a:off x="9321399" y="3396200"/>
            <a:ext cx="1939955" cy="369332"/>
          </a:xfrm>
          <a:prstGeom prst="rect">
            <a:avLst/>
          </a:prstGeom>
          <a:noFill/>
        </p:spPr>
        <p:txBody>
          <a:bodyPr wrap="none" rtlCol="0">
            <a:spAutoFit/>
          </a:bodyPr>
          <a:lstStyle/>
          <a:p>
            <a:pPr algn="ctr"/>
            <a:r>
              <a:rPr lang="en-US" dirty="0">
                <a:solidFill>
                  <a:schemeClr val="bg1">
                    <a:lumMod val="95000"/>
                  </a:schemeClr>
                </a:solidFill>
              </a:rPr>
              <a:t>Mohamed Ahmed</a:t>
            </a:r>
            <a:endParaRPr lang="en-GB" dirty="0">
              <a:solidFill>
                <a:schemeClr val="bg1">
                  <a:lumMod val="95000"/>
                </a:schemeClr>
              </a:solidFill>
            </a:endParaRPr>
          </a:p>
        </p:txBody>
      </p:sp>
      <p:pic>
        <p:nvPicPr>
          <p:cNvPr id="5" name="Picture 4" descr="A person with a beard&#10;&#10;AI-generated content may be incorrect.">
            <a:extLst>
              <a:ext uri="{FF2B5EF4-FFF2-40B4-BE49-F238E27FC236}">
                <a16:creationId xmlns:a16="http://schemas.microsoft.com/office/drawing/2014/main" id="{C6974AB5-298F-FC69-37C0-05E013465A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22937" y="875546"/>
            <a:ext cx="1576603" cy="2365829"/>
          </a:xfrm>
          <a:prstGeom prst="rect">
            <a:avLst/>
          </a:prstGeom>
        </p:spPr>
      </p:pic>
    </p:spTree>
    <p:extLst>
      <p:ext uri="{BB962C8B-B14F-4D97-AF65-F5344CB8AC3E}">
        <p14:creationId xmlns:p14="http://schemas.microsoft.com/office/powerpoint/2010/main" val="27855807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CFBFA-7CBE-86F7-7AC4-90DA46D4A5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391253-1DE7-3CCB-72DC-EF3E193D9E08}"/>
              </a:ext>
            </a:extLst>
          </p:cNvPr>
          <p:cNvSpPr>
            <a:spLocks noGrp="1"/>
          </p:cNvSpPr>
          <p:nvPr>
            <p:ph type="title"/>
          </p:nvPr>
        </p:nvSpPr>
        <p:spPr>
          <a:xfrm>
            <a:off x="-26166" y="-62647"/>
            <a:ext cx="10515600" cy="1325563"/>
          </a:xfrm>
        </p:spPr>
        <p:txBody>
          <a:bodyPr/>
          <a:lstStyle/>
          <a:p>
            <a:r>
              <a:rPr lang="en-US" sz="4400" dirty="0">
                <a:solidFill>
                  <a:schemeClr val="accent4"/>
                </a:solidFill>
              </a:rPr>
              <a:t>Data Modeling in Power BI</a:t>
            </a:r>
            <a:endParaRPr lang="en-US" dirty="0"/>
          </a:p>
        </p:txBody>
      </p:sp>
      <p:sp>
        <p:nvSpPr>
          <p:cNvPr id="7" name="AutoShape 8">
            <a:extLst>
              <a:ext uri="{FF2B5EF4-FFF2-40B4-BE49-F238E27FC236}">
                <a16:creationId xmlns:a16="http://schemas.microsoft.com/office/drawing/2014/main" id="{937A9552-51C6-00B7-79F6-AAF1E94DBC07}"/>
              </a:ext>
            </a:extLst>
          </p:cNvPr>
          <p:cNvSpPr>
            <a:spLocks noChangeAspect="1" noChangeArrowheads="1"/>
          </p:cNvSpPr>
          <p:nvPr/>
        </p:nvSpPr>
        <p:spPr bwMode="auto">
          <a:xfrm>
            <a:off x="4733925" y="2066925"/>
            <a:ext cx="1514475" cy="15144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DF42FF10-2BD1-CA7C-A4E5-122FB64C2C48}"/>
              </a:ext>
            </a:extLst>
          </p:cNvPr>
          <p:cNvPicPr>
            <a:picLocks noChangeAspect="1"/>
          </p:cNvPicPr>
          <p:nvPr/>
        </p:nvPicPr>
        <p:blipFill>
          <a:blip r:embed="rId2"/>
          <a:stretch>
            <a:fillRect/>
          </a:stretch>
        </p:blipFill>
        <p:spPr>
          <a:xfrm>
            <a:off x="1629414" y="1080352"/>
            <a:ext cx="8786868" cy="5302051"/>
          </a:xfrm>
          <a:prstGeom prst="rect">
            <a:avLst/>
          </a:prstGeom>
        </p:spPr>
      </p:pic>
    </p:spTree>
    <p:extLst>
      <p:ext uri="{BB962C8B-B14F-4D97-AF65-F5344CB8AC3E}">
        <p14:creationId xmlns:p14="http://schemas.microsoft.com/office/powerpoint/2010/main" val="1056483152"/>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EDB35-FBAC-4897-98BA-09A5624DEBE0}"/>
              </a:ext>
            </a:extLst>
          </p:cNvPr>
          <p:cNvSpPr>
            <a:spLocks noGrp="1"/>
          </p:cNvSpPr>
          <p:nvPr>
            <p:ph type="title"/>
          </p:nvPr>
        </p:nvSpPr>
        <p:spPr>
          <a:xfrm>
            <a:off x="838200" y="2766218"/>
            <a:ext cx="10515600" cy="1325563"/>
          </a:xfrm>
        </p:spPr>
        <p:txBody>
          <a:bodyPr>
            <a:noAutofit/>
          </a:bodyPr>
          <a:lstStyle/>
          <a:p>
            <a:pPr algn="ctr"/>
            <a:r>
              <a:rPr lang="en-US" sz="7000" dirty="0">
                <a:solidFill>
                  <a:schemeClr val="accent4"/>
                </a:solidFill>
              </a:rPr>
              <a:t>Data Analysis</a:t>
            </a:r>
            <a:endParaRPr lang="en-US" sz="7000" dirty="0"/>
          </a:p>
        </p:txBody>
      </p:sp>
    </p:spTree>
    <p:extLst>
      <p:ext uri="{BB962C8B-B14F-4D97-AF65-F5344CB8AC3E}">
        <p14:creationId xmlns:p14="http://schemas.microsoft.com/office/powerpoint/2010/main" val="32832059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06AC4-77A3-4B0C-B968-FB2E21459A2B}"/>
              </a:ext>
            </a:extLst>
          </p:cNvPr>
          <p:cNvSpPr>
            <a:spLocks noGrp="1"/>
          </p:cNvSpPr>
          <p:nvPr>
            <p:ph type="title"/>
          </p:nvPr>
        </p:nvSpPr>
        <p:spPr/>
        <p:txBody>
          <a:bodyPr/>
          <a:lstStyle/>
          <a:p>
            <a:r>
              <a:rPr lang="en-US" sz="4400" dirty="0">
                <a:solidFill>
                  <a:schemeClr val="accent4"/>
                </a:solidFill>
              </a:rPr>
              <a:t>Data Analysis</a:t>
            </a:r>
            <a:endParaRPr lang="en-US" dirty="0">
              <a:solidFill>
                <a:schemeClr val="accent4"/>
              </a:solidFill>
            </a:endParaRPr>
          </a:p>
        </p:txBody>
      </p:sp>
      <p:sp>
        <p:nvSpPr>
          <p:cNvPr id="3" name="Content Placeholder 2">
            <a:extLst>
              <a:ext uri="{FF2B5EF4-FFF2-40B4-BE49-F238E27FC236}">
                <a16:creationId xmlns:a16="http://schemas.microsoft.com/office/drawing/2014/main" id="{FFA241C4-4311-47E1-A0FC-ACA322EEACA3}"/>
              </a:ext>
            </a:extLst>
          </p:cNvPr>
          <p:cNvSpPr>
            <a:spLocks noGrp="1"/>
          </p:cNvSpPr>
          <p:nvPr>
            <p:ph idx="1"/>
          </p:nvPr>
        </p:nvSpPr>
        <p:spPr/>
        <p:txBody>
          <a:bodyPr/>
          <a:lstStyle/>
          <a:p>
            <a:pPr marL="0" indent="0" algn="l">
              <a:buNone/>
            </a:pPr>
            <a:r>
              <a:rPr lang="en-US" b="1" i="0" dirty="0">
                <a:solidFill>
                  <a:srgbClr val="F9FAFB"/>
                </a:solidFill>
                <a:effectLst/>
              </a:rPr>
              <a:t>Data Analysis: What the Numbers Say</a:t>
            </a:r>
            <a:endParaRPr lang="en-US" b="0" i="0" dirty="0">
              <a:solidFill>
                <a:srgbClr val="F9FAFB"/>
              </a:solidFill>
              <a:effectLst/>
            </a:endParaRPr>
          </a:p>
          <a:p>
            <a:pPr algn="l">
              <a:buFont typeface="Arial" panose="020B0604020202020204" pitchFamily="34" charset="0"/>
              <a:buChar char="•"/>
            </a:pPr>
            <a:r>
              <a:rPr lang="en-US" b="0" i="0" dirty="0">
                <a:solidFill>
                  <a:srgbClr val="F9FAFB"/>
                </a:solidFill>
                <a:effectLst/>
              </a:rPr>
              <a:t>Identified key patterns and trends in workforce distribution</a:t>
            </a:r>
          </a:p>
          <a:p>
            <a:pPr algn="l">
              <a:buFont typeface="Arial" panose="020B0604020202020204" pitchFamily="34" charset="0"/>
              <a:buChar char="•"/>
            </a:pPr>
            <a:r>
              <a:rPr lang="en-US" b="0" i="0" dirty="0">
                <a:solidFill>
                  <a:srgbClr val="F9FAFB"/>
                </a:solidFill>
                <a:effectLst/>
              </a:rPr>
              <a:t>Calculated unemployment rates across demographics and regions</a:t>
            </a:r>
          </a:p>
          <a:p>
            <a:pPr algn="l">
              <a:buFont typeface="Arial" panose="020B0604020202020204" pitchFamily="34" charset="0"/>
              <a:buChar char="•"/>
            </a:pPr>
            <a:r>
              <a:rPr lang="en-US" b="0" i="0" dirty="0">
                <a:solidFill>
                  <a:srgbClr val="F9FAFB"/>
                </a:solidFill>
                <a:effectLst/>
              </a:rPr>
              <a:t>Analyzed correlations between education levels and employment sectors</a:t>
            </a:r>
          </a:p>
          <a:p>
            <a:pPr algn="l">
              <a:buFont typeface="Arial" panose="020B0604020202020204" pitchFamily="34" charset="0"/>
              <a:buChar char="•"/>
            </a:pPr>
            <a:r>
              <a:rPr lang="en-US" b="0" i="0" dirty="0">
                <a:solidFill>
                  <a:srgbClr val="F9FAFB"/>
                </a:solidFill>
                <a:effectLst/>
              </a:rPr>
              <a:t>Used statistical methods to validate findings</a:t>
            </a:r>
          </a:p>
          <a:p>
            <a:pPr marL="0" indent="0">
              <a:buNone/>
            </a:pPr>
            <a:endParaRPr lang="en-US" dirty="0"/>
          </a:p>
        </p:txBody>
      </p:sp>
    </p:spTree>
    <p:extLst>
      <p:ext uri="{BB962C8B-B14F-4D97-AF65-F5344CB8AC3E}">
        <p14:creationId xmlns:p14="http://schemas.microsoft.com/office/powerpoint/2010/main" val="2965899643"/>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9CB41-E04A-44E5-A13F-4FE09170C1B0}"/>
              </a:ext>
            </a:extLst>
          </p:cNvPr>
          <p:cNvSpPr>
            <a:spLocks noGrp="1"/>
          </p:cNvSpPr>
          <p:nvPr>
            <p:ph type="title"/>
          </p:nvPr>
        </p:nvSpPr>
        <p:spPr/>
        <p:txBody>
          <a:bodyPr/>
          <a:lstStyle/>
          <a:p>
            <a:r>
              <a:rPr lang="en-US" dirty="0">
                <a:solidFill>
                  <a:schemeClr val="accent4"/>
                </a:solidFill>
              </a:rPr>
              <a:t>Analyzing Data in Excel</a:t>
            </a:r>
          </a:p>
        </p:txBody>
      </p:sp>
      <p:graphicFrame>
        <p:nvGraphicFramePr>
          <p:cNvPr id="10" name="Content Placeholder 9">
            <a:extLst>
              <a:ext uri="{FF2B5EF4-FFF2-40B4-BE49-F238E27FC236}">
                <a16:creationId xmlns:a16="http://schemas.microsoft.com/office/drawing/2014/main" id="{22AE212D-D314-4678-9448-4ADE624E3493}"/>
              </a:ext>
            </a:extLst>
          </p:cNvPr>
          <p:cNvGraphicFramePr>
            <a:graphicFrameLocks noGrp="1"/>
          </p:cNvGraphicFramePr>
          <p:nvPr>
            <p:ph idx="1"/>
            <p:extLst>
              <p:ext uri="{D42A27DB-BD31-4B8C-83A1-F6EECF244321}">
                <p14:modId xmlns:p14="http://schemas.microsoft.com/office/powerpoint/2010/main" val="3111957700"/>
              </p:ext>
            </p:extLst>
          </p:nvPr>
        </p:nvGraphicFramePr>
        <p:xfrm>
          <a:off x="353582" y="1690688"/>
          <a:ext cx="3052557" cy="3696655"/>
        </p:xfrm>
        <a:graphic>
          <a:graphicData uri="http://schemas.openxmlformats.org/drawingml/2006/table">
            <a:tbl>
              <a:tblPr>
                <a:tableStyleId>{5C22544A-7EE6-4342-B048-85BDC9FD1C3A}</a:tableStyleId>
              </a:tblPr>
              <a:tblGrid>
                <a:gridCol w="765625">
                  <a:extLst>
                    <a:ext uri="{9D8B030D-6E8A-4147-A177-3AD203B41FA5}">
                      <a16:colId xmlns:a16="http://schemas.microsoft.com/office/drawing/2014/main" val="967725753"/>
                    </a:ext>
                  </a:extLst>
                </a:gridCol>
                <a:gridCol w="636364">
                  <a:extLst>
                    <a:ext uri="{9D8B030D-6E8A-4147-A177-3AD203B41FA5}">
                      <a16:colId xmlns:a16="http://schemas.microsoft.com/office/drawing/2014/main" val="2260132961"/>
                    </a:ext>
                  </a:extLst>
                </a:gridCol>
                <a:gridCol w="676136">
                  <a:extLst>
                    <a:ext uri="{9D8B030D-6E8A-4147-A177-3AD203B41FA5}">
                      <a16:colId xmlns:a16="http://schemas.microsoft.com/office/drawing/2014/main" val="915055649"/>
                    </a:ext>
                  </a:extLst>
                </a:gridCol>
                <a:gridCol w="974432">
                  <a:extLst>
                    <a:ext uri="{9D8B030D-6E8A-4147-A177-3AD203B41FA5}">
                      <a16:colId xmlns:a16="http://schemas.microsoft.com/office/drawing/2014/main" val="534010273"/>
                    </a:ext>
                  </a:extLst>
                </a:gridCol>
              </a:tblGrid>
              <a:tr h="402783">
                <a:tc>
                  <a:txBody>
                    <a:bodyPr/>
                    <a:lstStyle/>
                    <a:p>
                      <a:pPr algn="l" fontAlgn="b"/>
                      <a:r>
                        <a:rPr lang="en-US" sz="1100" u="none" strike="noStrike">
                          <a:effectLst/>
                        </a:rPr>
                        <a:t>Row Labels</a:t>
                      </a:r>
                      <a:endParaRPr lang="en-US" sz="1100" b="1" i="0" u="none" strike="noStrike">
                        <a:solidFill>
                          <a:srgbClr val="FFFFFF"/>
                        </a:solidFill>
                        <a:effectLst/>
                        <a:latin typeface="Aptos Narrow"/>
                      </a:endParaRPr>
                    </a:p>
                  </a:txBody>
                  <a:tcPr marL="7620" marR="7620" marT="7620" marB="0" anchor="b"/>
                </a:tc>
                <a:tc>
                  <a:txBody>
                    <a:bodyPr/>
                    <a:lstStyle/>
                    <a:p>
                      <a:pPr algn="l" fontAlgn="b"/>
                      <a:r>
                        <a:rPr lang="en-US" sz="1100" u="none" strike="noStrike">
                          <a:effectLst/>
                        </a:rPr>
                        <a:t>Total pop</a:t>
                      </a:r>
                      <a:endParaRPr lang="en-US" sz="1100" b="1" i="0" u="none" strike="noStrike">
                        <a:solidFill>
                          <a:srgbClr val="FFFFFF"/>
                        </a:solidFill>
                        <a:effectLst/>
                        <a:latin typeface="Aptos Narrow"/>
                      </a:endParaRPr>
                    </a:p>
                  </a:txBody>
                  <a:tcPr marL="7620" marR="7620" marT="7620" marB="0" anchor="b"/>
                </a:tc>
                <a:tc>
                  <a:txBody>
                    <a:bodyPr/>
                    <a:lstStyle/>
                    <a:p>
                      <a:pPr algn="l" fontAlgn="b"/>
                      <a:r>
                        <a:rPr lang="en-US" sz="1100" u="none" strike="noStrike">
                          <a:effectLst/>
                        </a:rPr>
                        <a:t>Total emp</a:t>
                      </a:r>
                      <a:endParaRPr lang="en-US" sz="1100" b="1" i="0" u="none" strike="noStrike">
                        <a:solidFill>
                          <a:srgbClr val="FFFFFF"/>
                        </a:solidFill>
                        <a:effectLst/>
                        <a:latin typeface="Aptos Narrow"/>
                      </a:endParaRPr>
                    </a:p>
                  </a:txBody>
                  <a:tcPr marL="7620" marR="7620" marT="7620" marB="0" anchor="b"/>
                </a:tc>
                <a:tc>
                  <a:txBody>
                    <a:bodyPr/>
                    <a:lstStyle/>
                    <a:p>
                      <a:pPr algn="l" fontAlgn="b"/>
                      <a:r>
                        <a:rPr lang="en-US" sz="1100" u="none" strike="noStrike" dirty="0">
                          <a:effectLst/>
                        </a:rPr>
                        <a:t>%of employees</a:t>
                      </a:r>
                      <a:endParaRPr lang="en-US" sz="1100" b="1" i="0" u="none" strike="noStrike" dirty="0">
                        <a:solidFill>
                          <a:srgbClr val="FFFFFF"/>
                        </a:solidFill>
                        <a:effectLst/>
                        <a:latin typeface="Aptos Narrow"/>
                      </a:endParaRPr>
                    </a:p>
                  </a:txBody>
                  <a:tcPr marL="7620" marR="7620" marT="7620" marB="0" anchor="b"/>
                </a:tc>
                <a:extLst>
                  <a:ext uri="{0D108BD9-81ED-4DB2-BD59-A6C34878D82A}">
                    <a16:rowId xmlns:a16="http://schemas.microsoft.com/office/drawing/2014/main" val="4019984848"/>
                  </a:ext>
                </a:extLst>
              </a:tr>
              <a:tr h="205867">
                <a:tc>
                  <a:txBody>
                    <a:bodyPr/>
                    <a:lstStyle/>
                    <a:p>
                      <a:pPr algn="l" rtl="1" fontAlgn="b"/>
                      <a:r>
                        <a:rPr lang="ar-EG" sz="1100" u="none" strike="noStrike">
                          <a:effectLst/>
                        </a:rPr>
                        <a:t>اسوان</a:t>
                      </a:r>
                      <a:endParaRPr lang="ar-EG" sz="1100" b="0" i="0" u="none" strike="noStrike">
                        <a:solidFill>
                          <a:srgbClr val="000000"/>
                        </a:solidFill>
                        <a:effectLst/>
                        <a:latin typeface="Aptos Narrow"/>
                      </a:endParaRPr>
                    </a:p>
                  </a:txBody>
                  <a:tcPr marL="7620" marR="7620" marT="7620" marB="0" anchor="b"/>
                </a:tc>
                <a:tc>
                  <a:txBody>
                    <a:bodyPr/>
                    <a:lstStyle/>
                    <a:p>
                      <a:pPr algn="l" fontAlgn="b"/>
                      <a:endParaRPr lang="en-US" sz="1100" b="0" i="0" u="none" strike="noStrike">
                        <a:solidFill>
                          <a:srgbClr val="000000"/>
                        </a:solidFill>
                        <a:effectLst/>
                        <a:latin typeface="Aptos Narrow"/>
                      </a:endParaRPr>
                    </a:p>
                  </a:txBody>
                  <a:tcPr marL="7620" marR="7620" marT="7620" marB="0" anchor="b"/>
                </a:tc>
                <a:tc>
                  <a:txBody>
                    <a:bodyPr/>
                    <a:lstStyle/>
                    <a:p>
                      <a:pPr algn="l" fontAlgn="b"/>
                      <a:endParaRPr lang="en-US" sz="1100" b="0" i="0" u="none" strike="noStrike">
                        <a:solidFill>
                          <a:srgbClr val="000000"/>
                        </a:solidFill>
                        <a:effectLst/>
                        <a:latin typeface="Aptos Narrow"/>
                      </a:endParaRPr>
                    </a:p>
                  </a:txBody>
                  <a:tcPr marL="7620" marR="7620" marT="7620" marB="0" anchor="b"/>
                </a:tc>
                <a:tc>
                  <a:txBody>
                    <a:bodyPr/>
                    <a:lstStyle/>
                    <a:p>
                      <a:pPr algn="l" fontAlgn="b"/>
                      <a:endParaRPr lang="en-US" sz="1100" b="0" i="0" u="none" strike="noStrike" dirty="0">
                        <a:solidFill>
                          <a:srgbClr val="000000"/>
                        </a:solidFill>
                        <a:effectLst/>
                        <a:latin typeface="Aptos Narrow"/>
                      </a:endParaRPr>
                    </a:p>
                  </a:txBody>
                  <a:tcPr marL="7620" marR="7620" marT="7620" marB="0" anchor="b"/>
                </a:tc>
                <a:extLst>
                  <a:ext uri="{0D108BD9-81ED-4DB2-BD59-A6C34878D82A}">
                    <a16:rowId xmlns:a16="http://schemas.microsoft.com/office/drawing/2014/main" val="1298436779"/>
                  </a:ext>
                </a:extLst>
              </a:tr>
              <a:tr h="205867">
                <a:tc>
                  <a:txBody>
                    <a:bodyPr/>
                    <a:lstStyle/>
                    <a:p>
                      <a:pPr algn="l" fontAlgn="b"/>
                      <a:r>
                        <a:rPr lang="en-US" sz="1100" u="none" strike="noStrike">
                          <a:effectLst/>
                        </a:rPr>
                        <a:t>&lt;15</a:t>
                      </a:r>
                      <a:endParaRPr lang="en-US" sz="1100" b="0" i="0" u="none" strike="noStrike">
                        <a:solidFill>
                          <a:srgbClr val="000000"/>
                        </a:solidFill>
                        <a:effectLst/>
                        <a:latin typeface="Aptos Narrow"/>
                      </a:endParaRPr>
                    </a:p>
                  </a:txBody>
                  <a:tcPr marL="114300" marR="7620" marT="7620" marB="0" anchor="b"/>
                </a:tc>
                <a:tc>
                  <a:txBody>
                    <a:bodyPr/>
                    <a:lstStyle/>
                    <a:p>
                      <a:pPr algn="r" fontAlgn="b"/>
                      <a:r>
                        <a:rPr lang="en-US" sz="1100" u="none" strike="noStrike">
                          <a:effectLst/>
                        </a:rPr>
                        <a:t>142501</a:t>
                      </a:r>
                      <a:endParaRPr lang="en-US" sz="1100" b="0" i="0" u="none" strike="noStrike">
                        <a:solidFill>
                          <a:srgbClr val="000000"/>
                        </a:solidFill>
                        <a:effectLst/>
                        <a:latin typeface="Aptos Narrow"/>
                      </a:endParaRPr>
                    </a:p>
                  </a:txBody>
                  <a:tcPr marL="7620" marR="7620" marT="7620" marB="0" anchor="b"/>
                </a:tc>
                <a:tc>
                  <a:txBody>
                    <a:bodyPr/>
                    <a:lstStyle/>
                    <a:p>
                      <a:pPr algn="r" fontAlgn="b"/>
                      <a:r>
                        <a:rPr lang="en-US" sz="1100" u="none" strike="noStrike">
                          <a:effectLst/>
                        </a:rPr>
                        <a:t>21434</a:t>
                      </a:r>
                      <a:endParaRPr lang="en-US" sz="1100" b="0" i="0" u="none" strike="noStrike">
                        <a:solidFill>
                          <a:srgbClr val="000000"/>
                        </a:solidFill>
                        <a:effectLst/>
                        <a:latin typeface="Aptos Narrow"/>
                      </a:endParaRPr>
                    </a:p>
                  </a:txBody>
                  <a:tcPr marL="7620" marR="7620" marT="7620" marB="0" anchor="b"/>
                </a:tc>
                <a:tc>
                  <a:txBody>
                    <a:bodyPr/>
                    <a:lstStyle/>
                    <a:p>
                      <a:pPr algn="r" fontAlgn="b"/>
                      <a:r>
                        <a:rPr lang="en-US" sz="1100" u="none" strike="noStrike" dirty="0">
                          <a:effectLst/>
                          <a:highlight>
                            <a:srgbClr val="FF0000"/>
                          </a:highlight>
                        </a:rPr>
                        <a:t>15.0%</a:t>
                      </a:r>
                      <a:endParaRPr lang="en-US" sz="1100" b="0" i="0" u="none" strike="noStrike" dirty="0">
                        <a:solidFill>
                          <a:srgbClr val="000000"/>
                        </a:solidFill>
                        <a:effectLst/>
                        <a:highlight>
                          <a:srgbClr val="FF0000"/>
                        </a:highlight>
                        <a:latin typeface="Aptos Narrow"/>
                      </a:endParaRPr>
                    </a:p>
                  </a:txBody>
                  <a:tcPr marL="7620" marR="7620" marT="7620" marB="0" anchor="b"/>
                </a:tc>
                <a:extLst>
                  <a:ext uri="{0D108BD9-81ED-4DB2-BD59-A6C34878D82A}">
                    <a16:rowId xmlns:a16="http://schemas.microsoft.com/office/drawing/2014/main" val="722958552"/>
                  </a:ext>
                </a:extLst>
              </a:tr>
              <a:tr h="205867">
                <a:tc>
                  <a:txBody>
                    <a:bodyPr/>
                    <a:lstStyle/>
                    <a:p>
                      <a:pPr algn="l" rtl="1" fontAlgn="b"/>
                      <a:r>
                        <a:rPr lang="ar-EG" sz="1100" u="none" strike="noStrike">
                          <a:effectLst/>
                        </a:rPr>
                        <a:t>اسيوط</a:t>
                      </a:r>
                      <a:endParaRPr lang="ar-EG" sz="1100" b="0" i="0" u="none" strike="noStrike">
                        <a:solidFill>
                          <a:srgbClr val="000000"/>
                        </a:solidFill>
                        <a:effectLst/>
                        <a:latin typeface="Aptos Narrow"/>
                      </a:endParaRPr>
                    </a:p>
                  </a:txBody>
                  <a:tcPr marL="7620" marR="7620" marT="7620" marB="0" anchor="b"/>
                </a:tc>
                <a:tc>
                  <a:txBody>
                    <a:bodyPr/>
                    <a:lstStyle/>
                    <a:p>
                      <a:pPr algn="l" fontAlgn="b"/>
                      <a:endParaRPr lang="en-US" sz="1100" b="0" i="0" u="none" strike="noStrike">
                        <a:solidFill>
                          <a:srgbClr val="000000"/>
                        </a:solidFill>
                        <a:effectLst/>
                        <a:latin typeface="Aptos Narrow"/>
                      </a:endParaRPr>
                    </a:p>
                  </a:txBody>
                  <a:tcPr marL="7620" marR="7620" marT="7620" marB="0" anchor="b"/>
                </a:tc>
                <a:tc>
                  <a:txBody>
                    <a:bodyPr/>
                    <a:lstStyle/>
                    <a:p>
                      <a:pPr algn="l" fontAlgn="b"/>
                      <a:endParaRPr lang="en-US" sz="1100" b="0" i="0" u="none" strike="noStrike">
                        <a:solidFill>
                          <a:srgbClr val="000000"/>
                        </a:solidFill>
                        <a:effectLst/>
                        <a:latin typeface="Aptos Narrow"/>
                      </a:endParaRPr>
                    </a:p>
                  </a:txBody>
                  <a:tcPr marL="7620" marR="7620" marT="7620" marB="0" anchor="b"/>
                </a:tc>
                <a:tc>
                  <a:txBody>
                    <a:bodyPr/>
                    <a:lstStyle/>
                    <a:p>
                      <a:pPr algn="l" fontAlgn="b"/>
                      <a:endParaRPr lang="en-US" sz="1100" b="0" i="0" u="none" strike="noStrike">
                        <a:solidFill>
                          <a:srgbClr val="000000"/>
                        </a:solidFill>
                        <a:effectLst/>
                        <a:latin typeface="Aptos Narrow"/>
                      </a:endParaRPr>
                    </a:p>
                  </a:txBody>
                  <a:tcPr marL="7620" marR="7620" marT="7620" marB="0" anchor="b"/>
                </a:tc>
                <a:extLst>
                  <a:ext uri="{0D108BD9-81ED-4DB2-BD59-A6C34878D82A}">
                    <a16:rowId xmlns:a16="http://schemas.microsoft.com/office/drawing/2014/main" val="774023343"/>
                  </a:ext>
                </a:extLst>
              </a:tr>
              <a:tr h="205867">
                <a:tc>
                  <a:txBody>
                    <a:bodyPr/>
                    <a:lstStyle/>
                    <a:p>
                      <a:pPr algn="l" fontAlgn="b"/>
                      <a:r>
                        <a:rPr lang="en-US" sz="1100" u="none" strike="noStrike">
                          <a:effectLst/>
                        </a:rPr>
                        <a:t>&lt;15</a:t>
                      </a:r>
                      <a:endParaRPr lang="en-US" sz="1100" b="0" i="0" u="none" strike="noStrike">
                        <a:solidFill>
                          <a:srgbClr val="000000"/>
                        </a:solidFill>
                        <a:effectLst/>
                        <a:latin typeface="Aptos Narrow"/>
                      </a:endParaRPr>
                    </a:p>
                  </a:txBody>
                  <a:tcPr marL="114300" marR="7620" marT="7620" marB="0" anchor="b"/>
                </a:tc>
                <a:tc>
                  <a:txBody>
                    <a:bodyPr/>
                    <a:lstStyle/>
                    <a:p>
                      <a:pPr algn="r" fontAlgn="b"/>
                      <a:r>
                        <a:rPr lang="en-US" sz="1100" u="none" strike="noStrike">
                          <a:effectLst/>
                        </a:rPr>
                        <a:t>467228</a:t>
                      </a:r>
                      <a:endParaRPr lang="en-US" sz="1100" b="0" i="0" u="none" strike="noStrike">
                        <a:solidFill>
                          <a:srgbClr val="000000"/>
                        </a:solidFill>
                        <a:effectLst/>
                        <a:latin typeface="Aptos Narrow"/>
                      </a:endParaRPr>
                    </a:p>
                  </a:txBody>
                  <a:tcPr marL="7620" marR="7620" marT="7620" marB="0" anchor="b"/>
                </a:tc>
                <a:tc>
                  <a:txBody>
                    <a:bodyPr/>
                    <a:lstStyle/>
                    <a:p>
                      <a:pPr algn="r" fontAlgn="b"/>
                      <a:r>
                        <a:rPr lang="en-US" sz="1100" u="none" strike="noStrike" dirty="0">
                          <a:effectLst/>
                        </a:rPr>
                        <a:t>54560</a:t>
                      </a:r>
                      <a:endParaRPr lang="en-US" sz="1100" b="0" i="0" u="none" strike="noStrike" dirty="0">
                        <a:solidFill>
                          <a:srgbClr val="000000"/>
                        </a:solidFill>
                        <a:effectLst/>
                        <a:latin typeface="Aptos Narrow"/>
                      </a:endParaRPr>
                    </a:p>
                  </a:txBody>
                  <a:tcPr marL="7620" marR="7620" marT="7620" marB="0" anchor="b"/>
                </a:tc>
                <a:tc>
                  <a:txBody>
                    <a:bodyPr/>
                    <a:lstStyle/>
                    <a:p>
                      <a:pPr algn="r" fontAlgn="b"/>
                      <a:r>
                        <a:rPr lang="en-US" sz="1100" u="none" strike="noStrike" dirty="0">
                          <a:effectLst/>
                        </a:rPr>
                        <a:t>11.7%</a:t>
                      </a:r>
                      <a:endParaRPr lang="en-US" sz="1100" b="0" i="0" u="none" strike="noStrike" dirty="0">
                        <a:solidFill>
                          <a:srgbClr val="000000"/>
                        </a:solidFill>
                        <a:effectLst/>
                        <a:latin typeface="Aptos Narrow"/>
                      </a:endParaRPr>
                    </a:p>
                  </a:txBody>
                  <a:tcPr marL="7620" marR="7620" marT="7620" marB="0" anchor="b"/>
                </a:tc>
                <a:extLst>
                  <a:ext uri="{0D108BD9-81ED-4DB2-BD59-A6C34878D82A}">
                    <a16:rowId xmlns:a16="http://schemas.microsoft.com/office/drawing/2014/main" val="1500562116"/>
                  </a:ext>
                </a:extLst>
              </a:tr>
              <a:tr h="205867">
                <a:tc>
                  <a:txBody>
                    <a:bodyPr/>
                    <a:lstStyle/>
                    <a:p>
                      <a:pPr algn="l" rtl="1" fontAlgn="b"/>
                      <a:r>
                        <a:rPr lang="ar-EG" sz="1100" u="none" strike="noStrike">
                          <a:effectLst/>
                        </a:rPr>
                        <a:t>الإسكندرية</a:t>
                      </a:r>
                      <a:endParaRPr lang="ar-EG" sz="1100" b="0" i="0" u="none" strike="noStrike">
                        <a:solidFill>
                          <a:srgbClr val="000000"/>
                        </a:solidFill>
                        <a:effectLst/>
                        <a:latin typeface="Aptos Narrow"/>
                      </a:endParaRPr>
                    </a:p>
                  </a:txBody>
                  <a:tcPr marL="7620" marR="7620" marT="7620" marB="0" anchor="b"/>
                </a:tc>
                <a:tc>
                  <a:txBody>
                    <a:bodyPr/>
                    <a:lstStyle/>
                    <a:p>
                      <a:pPr algn="l" fontAlgn="b"/>
                      <a:endParaRPr lang="en-US" sz="1100" b="0" i="0" u="none" strike="noStrike">
                        <a:solidFill>
                          <a:srgbClr val="000000"/>
                        </a:solidFill>
                        <a:effectLst/>
                        <a:latin typeface="Aptos Narrow"/>
                      </a:endParaRPr>
                    </a:p>
                  </a:txBody>
                  <a:tcPr marL="7620" marR="7620" marT="7620" marB="0" anchor="b"/>
                </a:tc>
                <a:tc>
                  <a:txBody>
                    <a:bodyPr/>
                    <a:lstStyle/>
                    <a:p>
                      <a:pPr algn="l" fontAlgn="b"/>
                      <a:endParaRPr lang="en-US" sz="1100" b="0" i="0" u="none" strike="noStrike">
                        <a:solidFill>
                          <a:srgbClr val="000000"/>
                        </a:solidFill>
                        <a:effectLst/>
                        <a:latin typeface="Aptos Narrow"/>
                      </a:endParaRPr>
                    </a:p>
                  </a:txBody>
                  <a:tcPr marL="7620" marR="7620" marT="7620" marB="0" anchor="b"/>
                </a:tc>
                <a:tc>
                  <a:txBody>
                    <a:bodyPr/>
                    <a:lstStyle/>
                    <a:p>
                      <a:pPr algn="l" fontAlgn="b"/>
                      <a:endParaRPr lang="en-US" sz="1100" b="0" i="0" u="none" strike="noStrike">
                        <a:solidFill>
                          <a:srgbClr val="000000"/>
                        </a:solidFill>
                        <a:effectLst/>
                        <a:latin typeface="Aptos Narrow"/>
                      </a:endParaRPr>
                    </a:p>
                  </a:txBody>
                  <a:tcPr marL="7620" marR="7620" marT="7620" marB="0" anchor="b"/>
                </a:tc>
                <a:extLst>
                  <a:ext uri="{0D108BD9-81ED-4DB2-BD59-A6C34878D82A}">
                    <a16:rowId xmlns:a16="http://schemas.microsoft.com/office/drawing/2014/main" val="624100918"/>
                  </a:ext>
                </a:extLst>
              </a:tr>
              <a:tr h="205867">
                <a:tc>
                  <a:txBody>
                    <a:bodyPr/>
                    <a:lstStyle/>
                    <a:p>
                      <a:pPr algn="l" fontAlgn="b"/>
                      <a:r>
                        <a:rPr lang="en-US" sz="1100" u="none" strike="noStrike">
                          <a:effectLst/>
                        </a:rPr>
                        <a:t>&lt;15</a:t>
                      </a:r>
                      <a:endParaRPr lang="en-US" sz="1100" b="0" i="0" u="none" strike="noStrike">
                        <a:solidFill>
                          <a:srgbClr val="000000"/>
                        </a:solidFill>
                        <a:effectLst/>
                        <a:latin typeface="Aptos Narrow"/>
                      </a:endParaRPr>
                    </a:p>
                  </a:txBody>
                  <a:tcPr marL="114300" marR="7620" marT="7620" marB="0" anchor="b"/>
                </a:tc>
                <a:tc>
                  <a:txBody>
                    <a:bodyPr/>
                    <a:lstStyle/>
                    <a:p>
                      <a:pPr algn="r" fontAlgn="b"/>
                      <a:r>
                        <a:rPr lang="en-US" sz="1100" u="none" strike="noStrike">
                          <a:effectLst/>
                        </a:rPr>
                        <a:t>446039</a:t>
                      </a:r>
                      <a:endParaRPr lang="en-US" sz="1100" b="0" i="0" u="none" strike="noStrike">
                        <a:solidFill>
                          <a:srgbClr val="000000"/>
                        </a:solidFill>
                        <a:effectLst/>
                        <a:latin typeface="Aptos Narrow"/>
                      </a:endParaRPr>
                    </a:p>
                  </a:txBody>
                  <a:tcPr marL="7620" marR="7620" marT="7620" marB="0" anchor="b"/>
                </a:tc>
                <a:tc>
                  <a:txBody>
                    <a:bodyPr/>
                    <a:lstStyle/>
                    <a:p>
                      <a:pPr algn="r" fontAlgn="b"/>
                      <a:r>
                        <a:rPr lang="en-US" sz="1100" u="none" strike="noStrike" dirty="0">
                          <a:effectLst/>
                        </a:rPr>
                        <a:t>33106</a:t>
                      </a:r>
                      <a:endParaRPr lang="en-US" sz="1100" b="0" i="0" u="none" strike="noStrike" dirty="0">
                        <a:solidFill>
                          <a:srgbClr val="000000"/>
                        </a:solidFill>
                        <a:effectLst/>
                        <a:latin typeface="Aptos Narrow"/>
                      </a:endParaRPr>
                    </a:p>
                  </a:txBody>
                  <a:tcPr marL="7620" marR="7620" marT="7620" marB="0" anchor="b"/>
                </a:tc>
                <a:tc>
                  <a:txBody>
                    <a:bodyPr/>
                    <a:lstStyle/>
                    <a:p>
                      <a:pPr algn="r" fontAlgn="b"/>
                      <a:r>
                        <a:rPr lang="en-US" sz="1100" u="none" strike="noStrike">
                          <a:effectLst/>
                        </a:rPr>
                        <a:t>7.4%</a:t>
                      </a:r>
                      <a:endParaRPr lang="en-US" sz="1100" b="0" i="0" u="none" strike="noStrike">
                        <a:solidFill>
                          <a:srgbClr val="000000"/>
                        </a:solidFill>
                        <a:effectLst/>
                        <a:latin typeface="Aptos Narrow"/>
                      </a:endParaRPr>
                    </a:p>
                  </a:txBody>
                  <a:tcPr marL="7620" marR="7620" marT="7620" marB="0" anchor="b"/>
                </a:tc>
                <a:extLst>
                  <a:ext uri="{0D108BD9-81ED-4DB2-BD59-A6C34878D82A}">
                    <a16:rowId xmlns:a16="http://schemas.microsoft.com/office/drawing/2014/main" val="145486224"/>
                  </a:ext>
                </a:extLst>
              </a:tr>
              <a:tr h="205867">
                <a:tc>
                  <a:txBody>
                    <a:bodyPr/>
                    <a:lstStyle/>
                    <a:p>
                      <a:pPr algn="l" rtl="1" fontAlgn="b"/>
                      <a:r>
                        <a:rPr lang="ar-EG" sz="1100" u="none" strike="noStrike">
                          <a:effectLst/>
                        </a:rPr>
                        <a:t>الإسماعيلية</a:t>
                      </a:r>
                      <a:endParaRPr lang="ar-EG" sz="1100" b="0" i="0" u="none" strike="noStrike">
                        <a:solidFill>
                          <a:srgbClr val="000000"/>
                        </a:solidFill>
                        <a:effectLst/>
                        <a:latin typeface="Aptos Narrow"/>
                      </a:endParaRPr>
                    </a:p>
                  </a:txBody>
                  <a:tcPr marL="7620" marR="7620" marT="7620" marB="0" anchor="b"/>
                </a:tc>
                <a:tc>
                  <a:txBody>
                    <a:bodyPr/>
                    <a:lstStyle/>
                    <a:p>
                      <a:pPr algn="l" fontAlgn="b"/>
                      <a:endParaRPr lang="en-US" sz="1100" b="0" i="0" u="none" strike="noStrike">
                        <a:solidFill>
                          <a:srgbClr val="000000"/>
                        </a:solidFill>
                        <a:effectLst/>
                        <a:latin typeface="Aptos Narrow"/>
                      </a:endParaRPr>
                    </a:p>
                  </a:txBody>
                  <a:tcPr marL="7620" marR="7620" marT="7620" marB="0" anchor="b"/>
                </a:tc>
                <a:tc>
                  <a:txBody>
                    <a:bodyPr/>
                    <a:lstStyle/>
                    <a:p>
                      <a:pPr algn="l" fontAlgn="b"/>
                      <a:endParaRPr lang="en-US" sz="1100" b="0" i="0" u="none" strike="noStrike">
                        <a:solidFill>
                          <a:srgbClr val="000000"/>
                        </a:solidFill>
                        <a:effectLst/>
                        <a:latin typeface="Aptos Narrow"/>
                      </a:endParaRPr>
                    </a:p>
                  </a:txBody>
                  <a:tcPr marL="7620" marR="7620" marT="7620" marB="0" anchor="b"/>
                </a:tc>
                <a:tc>
                  <a:txBody>
                    <a:bodyPr/>
                    <a:lstStyle/>
                    <a:p>
                      <a:pPr algn="l" fontAlgn="b"/>
                      <a:endParaRPr lang="en-US" sz="1100" b="0" i="0" u="none" strike="noStrike">
                        <a:solidFill>
                          <a:srgbClr val="000000"/>
                        </a:solidFill>
                        <a:effectLst/>
                        <a:latin typeface="Aptos Narrow"/>
                      </a:endParaRPr>
                    </a:p>
                  </a:txBody>
                  <a:tcPr marL="7620" marR="7620" marT="7620" marB="0" anchor="b"/>
                </a:tc>
                <a:extLst>
                  <a:ext uri="{0D108BD9-81ED-4DB2-BD59-A6C34878D82A}">
                    <a16:rowId xmlns:a16="http://schemas.microsoft.com/office/drawing/2014/main" val="2999685823"/>
                  </a:ext>
                </a:extLst>
              </a:tr>
              <a:tr h="205867">
                <a:tc>
                  <a:txBody>
                    <a:bodyPr/>
                    <a:lstStyle/>
                    <a:p>
                      <a:pPr algn="l" fontAlgn="b"/>
                      <a:r>
                        <a:rPr lang="en-US" sz="1100" u="none" strike="noStrike">
                          <a:effectLst/>
                        </a:rPr>
                        <a:t>&lt;15</a:t>
                      </a:r>
                      <a:endParaRPr lang="en-US" sz="1100" b="0" i="0" u="none" strike="noStrike">
                        <a:solidFill>
                          <a:srgbClr val="000000"/>
                        </a:solidFill>
                        <a:effectLst/>
                        <a:latin typeface="Aptos Narrow"/>
                      </a:endParaRPr>
                    </a:p>
                  </a:txBody>
                  <a:tcPr marL="114300" marR="7620" marT="7620" marB="0" anchor="b"/>
                </a:tc>
                <a:tc>
                  <a:txBody>
                    <a:bodyPr/>
                    <a:lstStyle/>
                    <a:p>
                      <a:pPr algn="r" fontAlgn="b"/>
                      <a:r>
                        <a:rPr lang="en-US" sz="1100" u="none" strike="noStrike">
                          <a:effectLst/>
                        </a:rPr>
                        <a:t>121333</a:t>
                      </a:r>
                      <a:endParaRPr lang="en-US" sz="1100" b="0" i="0" u="none" strike="noStrike">
                        <a:solidFill>
                          <a:srgbClr val="000000"/>
                        </a:solidFill>
                        <a:effectLst/>
                        <a:latin typeface="Aptos Narrow"/>
                      </a:endParaRPr>
                    </a:p>
                  </a:txBody>
                  <a:tcPr marL="7620" marR="7620" marT="7620" marB="0" anchor="b"/>
                </a:tc>
                <a:tc>
                  <a:txBody>
                    <a:bodyPr/>
                    <a:lstStyle/>
                    <a:p>
                      <a:pPr algn="r" fontAlgn="b"/>
                      <a:r>
                        <a:rPr lang="en-US" sz="1100" u="none" strike="noStrike">
                          <a:effectLst/>
                        </a:rPr>
                        <a:t>11587</a:t>
                      </a:r>
                      <a:endParaRPr lang="en-US" sz="1100" b="0" i="0" u="none" strike="noStrike">
                        <a:solidFill>
                          <a:srgbClr val="000000"/>
                        </a:solidFill>
                        <a:effectLst/>
                        <a:latin typeface="Aptos Narrow"/>
                      </a:endParaRPr>
                    </a:p>
                  </a:txBody>
                  <a:tcPr marL="7620" marR="7620" marT="7620" marB="0" anchor="b"/>
                </a:tc>
                <a:tc>
                  <a:txBody>
                    <a:bodyPr/>
                    <a:lstStyle/>
                    <a:p>
                      <a:pPr algn="r" fontAlgn="b"/>
                      <a:r>
                        <a:rPr lang="en-US" sz="1100" u="none" strike="noStrike">
                          <a:effectLst/>
                        </a:rPr>
                        <a:t>9.5%</a:t>
                      </a:r>
                      <a:endParaRPr lang="en-US" sz="1100" b="0" i="0" u="none" strike="noStrike">
                        <a:solidFill>
                          <a:srgbClr val="000000"/>
                        </a:solidFill>
                        <a:effectLst/>
                        <a:latin typeface="Aptos Narrow"/>
                      </a:endParaRPr>
                    </a:p>
                  </a:txBody>
                  <a:tcPr marL="7620" marR="7620" marT="7620" marB="0" anchor="b"/>
                </a:tc>
                <a:extLst>
                  <a:ext uri="{0D108BD9-81ED-4DB2-BD59-A6C34878D82A}">
                    <a16:rowId xmlns:a16="http://schemas.microsoft.com/office/drawing/2014/main" val="4067107923"/>
                  </a:ext>
                </a:extLst>
              </a:tr>
              <a:tr h="205867">
                <a:tc>
                  <a:txBody>
                    <a:bodyPr/>
                    <a:lstStyle/>
                    <a:p>
                      <a:pPr algn="l" rtl="1" fontAlgn="b"/>
                      <a:r>
                        <a:rPr lang="ar-EG" sz="1100" u="none" strike="noStrike">
                          <a:effectLst/>
                        </a:rPr>
                        <a:t>الاقصر</a:t>
                      </a:r>
                      <a:endParaRPr lang="ar-EG" sz="1100" b="0" i="0" u="none" strike="noStrike">
                        <a:solidFill>
                          <a:srgbClr val="000000"/>
                        </a:solidFill>
                        <a:effectLst/>
                        <a:latin typeface="Aptos Narrow"/>
                      </a:endParaRPr>
                    </a:p>
                  </a:txBody>
                  <a:tcPr marL="7620" marR="7620" marT="7620" marB="0" anchor="b"/>
                </a:tc>
                <a:tc>
                  <a:txBody>
                    <a:bodyPr/>
                    <a:lstStyle/>
                    <a:p>
                      <a:pPr algn="l" fontAlgn="b"/>
                      <a:endParaRPr lang="en-US" sz="1100" b="0" i="0" u="none" strike="noStrike">
                        <a:solidFill>
                          <a:srgbClr val="000000"/>
                        </a:solidFill>
                        <a:effectLst/>
                        <a:latin typeface="Aptos Narrow"/>
                      </a:endParaRPr>
                    </a:p>
                  </a:txBody>
                  <a:tcPr marL="7620" marR="7620" marT="7620" marB="0" anchor="b"/>
                </a:tc>
                <a:tc>
                  <a:txBody>
                    <a:bodyPr/>
                    <a:lstStyle/>
                    <a:p>
                      <a:pPr algn="l" fontAlgn="b"/>
                      <a:endParaRPr lang="en-US" sz="1100" b="0" i="0" u="none" strike="noStrike">
                        <a:solidFill>
                          <a:srgbClr val="000000"/>
                        </a:solidFill>
                        <a:effectLst/>
                        <a:latin typeface="Aptos Narrow"/>
                      </a:endParaRPr>
                    </a:p>
                  </a:txBody>
                  <a:tcPr marL="7620" marR="7620" marT="7620" marB="0" anchor="b"/>
                </a:tc>
                <a:tc>
                  <a:txBody>
                    <a:bodyPr/>
                    <a:lstStyle/>
                    <a:p>
                      <a:pPr algn="l" fontAlgn="b"/>
                      <a:endParaRPr lang="en-US" sz="1100" b="0" i="0" u="none" strike="noStrike">
                        <a:solidFill>
                          <a:srgbClr val="000000"/>
                        </a:solidFill>
                        <a:effectLst/>
                        <a:latin typeface="Aptos Narrow"/>
                      </a:endParaRPr>
                    </a:p>
                  </a:txBody>
                  <a:tcPr marL="7620" marR="7620" marT="7620" marB="0" anchor="b"/>
                </a:tc>
                <a:extLst>
                  <a:ext uri="{0D108BD9-81ED-4DB2-BD59-A6C34878D82A}">
                    <a16:rowId xmlns:a16="http://schemas.microsoft.com/office/drawing/2014/main" val="522607357"/>
                  </a:ext>
                </a:extLst>
              </a:tr>
              <a:tr h="205867">
                <a:tc>
                  <a:txBody>
                    <a:bodyPr/>
                    <a:lstStyle/>
                    <a:p>
                      <a:pPr algn="l" fontAlgn="b"/>
                      <a:r>
                        <a:rPr lang="en-US" sz="1100" u="none" strike="noStrike">
                          <a:effectLst/>
                        </a:rPr>
                        <a:t>&lt;15</a:t>
                      </a:r>
                      <a:endParaRPr lang="en-US" sz="1100" b="0" i="0" u="none" strike="noStrike">
                        <a:solidFill>
                          <a:srgbClr val="000000"/>
                        </a:solidFill>
                        <a:effectLst/>
                        <a:latin typeface="Aptos Narrow"/>
                      </a:endParaRPr>
                    </a:p>
                  </a:txBody>
                  <a:tcPr marL="114300" marR="7620" marT="7620" marB="0" anchor="b"/>
                </a:tc>
                <a:tc>
                  <a:txBody>
                    <a:bodyPr/>
                    <a:lstStyle/>
                    <a:p>
                      <a:pPr algn="r" fontAlgn="b"/>
                      <a:r>
                        <a:rPr lang="en-US" sz="1100" u="none" strike="noStrike">
                          <a:effectLst/>
                        </a:rPr>
                        <a:t>121070</a:t>
                      </a:r>
                      <a:endParaRPr lang="en-US" sz="1100" b="0" i="0" u="none" strike="noStrike">
                        <a:solidFill>
                          <a:srgbClr val="000000"/>
                        </a:solidFill>
                        <a:effectLst/>
                        <a:latin typeface="Aptos Narrow"/>
                      </a:endParaRPr>
                    </a:p>
                  </a:txBody>
                  <a:tcPr marL="7620" marR="7620" marT="7620" marB="0" anchor="b"/>
                </a:tc>
                <a:tc>
                  <a:txBody>
                    <a:bodyPr/>
                    <a:lstStyle/>
                    <a:p>
                      <a:pPr algn="r" fontAlgn="b"/>
                      <a:r>
                        <a:rPr lang="en-US" sz="1100" u="none" strike="noStrike">
                          <a:effectLst/>
                        </a:rPr>
                        <a:t>11043</a:t>
                      </a:r>
                      <a:endParaRPr lang="en-US" sz="1100" b="0" i="0" u="none" strike="noStrike">
                        <a:solidFill>
                          <a:srgbClr val="000000"/>
                        </a:solidFill>
                        <a:effectLst/>
                        <a:latin typeface="Aptos Narrow"/>
                      </a:endParaRPr>
                    </a:p>
                  </a:txBody>
                  <a:tcPr marL="7620" marR="7620" marT="7620" marB="0" anchor="b"/>
                </a:tc>
                <a:tc>
                  <a:txBody>
                    <a:bodyPr/>
                    <a:lstStyle/>
                    <a:p>
                      <a:pPr algn="r" fontAlgn="b"/>
                      <a:r>
                        <a:rPr lang="en-US" sz="1100" u="none" strike="noStrike">
                          <a:effectLst/>
                        </a:rPr>
                        <a:t>9.1%</a:t>
                      </a:r>
                      <a:endParaRPr lang="en-US" sz="1100" b="0" i="0" u="none" strike="noStrike">
                        <a:solidFill>
                          <a:srgbClr val="000000"/>
                        </a:solidFill>
                        <a:effectLst/>
                        <a:latin typeface="Aptos Narrow"/>
                      </a:endParaRPr>
                    </a:p>
                  </a:txBody>
                  <a:tcPr marL="7620" marR="7620" marT="7620" marB="0" anchor="b"/>
                </a:tc>
                <a:extLst>
                  <a:ext uri="{0D108BD9-81ED-4DB2-BD59-A6C34878D82A}">
                    <a16:rowId xmlns:a16="http://schemas.microsoft.com/office/drawing/2014/main" val="2392336747"/>
                  </a:ext>
                </a:extLst>
              </a:tr>
              <a:tr h="205867">
                <a:tc>
                  <a:txBody>
                    <a:bodyPr/>
                    <a:lstStyle/>
                    <a:p>
                      <a:pPr algn="l" rtl="1" fontAlgn="b"/>
                      <a:r>
                        <a:rPr lang="ar-EG" sz="1100" u="none" strike="noStrike">
                          <a:effectLst/>
                        </a:rPr>
                        <a:t>البحر الأحمر</a:t>
                      </a:r>
                      <a:endParaRPr lang="ar-EG" sz="1100" b="0" i="0" u="none" strike="noStrike">
                        <a:solidFill>
                          <a:srgbClr val="000000"/>
                        </a:solidFill>
                        <a:effectLst/>
                        <a:latin typeface="Aptos Narrow"/>
                      </a:endParaRPr>
                    </a:p>
                  </a:txBody>
                  <a:tcPr marL="7620" marR="7620" marT="7620" marB="0" anchor="b"/>
                </a:tc>
                <a:tc>
                  <a:txBody>
                    <a:bodyPr/>
                    <a:lstStyle/>
                    <a:p>
                      <a:pPr algn="l" fontAlgn="b"/>
                      <a:endParaRPr lang="en-US" sz="1100" b="0" i="0" u="none" strike="noStrike">
                        <a:solidFill>
                          <a:srgbClr val="000000"/>
                        </a:solidFill>
                        <a:effectLst/>
                        <a:latin typeface="Aptos Narrow"/>
                      </a:endParaRPr>
                    </a:p>
                  </a:txBody>
                  <a:tcPr marL="7620" marR="7620" marT="7620" marB="0" anchor="b"/>
                </a:tc>
                <a:tc>
                  <a:txBody>
                    <a:bodyPr/>
                    <a:lstStyle/>
                    <a:p>
                      <a:pPr algn="l" fontAlgn="b"/>
                      <a:endParaRPr lang="en-US" sz="1100" b="0" i="0" u="none" strike="noStrike">
                        <a:solidFill>
                          <a:srgbClr val="000000"/>
                        </a:solidFill>
                        <a:effectLst/>
                        <a:latin typeface="Aptos Narrow"/>
                      </a:endParaRPr>
                    </a:p>
                  </a:txBody>
                  <a:tcPr marL="7620" marR="7620" marT="7620" marB="0" anchor="b"/>
                </a:tc>
                <a:tc>
                  <a:txBody>
                    <a:bodyPr/>
                    <a:lstStyle/>
                    <a:p>
                      <a:pPr algn="l" fontAlgn="b"/>
                      <a:endParaRPr lang="en-US" sz="1100" b="0" i="0" u="none" strike="noStrike">
                        <a:solidFill>
                          <a:srgbClr val="000000"/>
                        </a:solidFill>
                        <a:effectLst/>
                        <a:latin typeface="Aptos Narrow"/>
                      </a:endParaRPr>
                    </a:p>
                  </a:txBody>
                  <a:tcPr marL="7620" marR="7620" marT="7620" marB="0" anchor="b"/>
                </a:tc>
                <a:extLst>
                  <a:ext uri="{0D108BD9-81ED-4DB2-BD59-A6C34878D82A}">
                    <a16:rowId xmlns:a16="http://schemas.microsoft.com/office/drawing/2014/main" val="677581257"/>
                  </a:ext>
                </a:extLst>
              </a:tr>
              <a:tr h="205867">
                <a:tc>
                  <a:txBody>
                    <a:bodyPr/>
                    <a:lstStyle/>
                    <a:p>
                      <a:pPr algn="l" fontAlgn="b"/>
                      <a:r>
                        <a:rPr lang="en-US" sz="1100" u="none" strike="noStrike">
                          <a:effectLst/>
                        </a:rPr>
                        <a:t>&lt;15</a:t>
                      </a:r>
                      <a:endParaRPr lang="en-US" sz="1100" b="0" i="0" u="none" strike="noStrike">
                        <a:solidFill>
                          <a:srgbClr val="000000"/>
                        </a:solidFill>
                        <a:effectLst/>
                        <a:latin typeface="Aptos Narrow"/>
                      </a:endParaRPr>
                    </a:p>
                  </a:txBody>
                  <a:tcPr marL="114300" marR="7620" marT="7620" marB="0" anchor="b"/>
                </a:tc>
                <a:tc>
                  <a:txBody>
                    <a:bodyPr/>
                    <a:lstStyle/>
                    <a:p>
                      <a:pPr algn="r" fontAlgn="b"/>
                      <a:r>
                        <a:rPr lang="en-US" sz="1100" u="none" strike="noStrike">
                          <a:effectLst/>
                        </a:rPr>
                        <a:t>29873</a:t>
                      </a:r>
                      <a:endParaRPr lang="en-US" sz="1100" b="0" i="0" u="none" strike="noStrike">
                        <a:solidFill>
                          <a:srgbClr val="000000"/>
                        </a:solidFill>
                        <a:effectLst/>
                        <a:latin typeface="Aptos Narrow"/>
                      </a:endParaRPr>
                    </a:p>
                  </a:txBody>
                  <a:tcPr marL="7620" marR="7620" marT="7620" marB="0" anchor="b"/>
                </a:tc>
                <a:tc>
                  <a:txBody>
                    <a:bodyPr/>
                    <a:lstStyle/>
                    <a:p>
                      <a:pPr algn="r" fontAlgn="b"/>
                      <a:r>
                        <a:rPr lang="en-US" sz="1100" u="none" strike="noStrike">
                          <a:effectLst/>
                        </a:rPr>
                        <a:t>769</a:t>
                      </a:r>
                      <a:endParaRPr lang="en-US" sz="1100" b="0" i="0" u="none" strike="noStrike">
                        <a:solidFill>
                          <a:srgbClr val="000000"/>
                        </a:solidFill>
                        <a:effectLst/>
                        <a:latin typeface="Aptos Narrow"/>
                      </a:endParaRPr>
                    </a:p>
                  </a:txBody>
                  <a:tcPr marL="7620" marR="7620" marT="7620" marB="0" anchor="b"/>
                </a:tc>
                <a:tc>
                  <a:txBody>
                    <a:bodyPr/>
                    <a:lstStyle/>
                    <a:p>
                      <a:pPr algn="r" fontAlgn="b"/>
                      <a:r>
                        <a:rPr lang="en-US" sz="1100" u="none" strike="noStrike">
                          <a:effectLst/>
                        </a:rPr>
                        <a:t>2.6%</a:t>
                      </a:r>
                      <a:endParaRPr lang="en-US" sz="1100" b="0" i="0" u="none" strike="noStrike">
                        <a:solidFill>
                          <a:srgbClr val="000000"/>
                        </a:solidFill>
                        <a:effectLst/>
                        <a:latin typeface="Aptos Narrow"/>
                      </a:endParaRPr>
                    </a:p>
                  </a:txBody>
                  <a:tcPr marL="7620" marR="7620" marT="7620" marB="0" anchor="b"/>
                </a:tc>
                <a:extLst>
                  <a:ext uri="{0D108BD9-81ED-4DB2-BD59-A6C34878D82A}">
                    <a16:rowId xmlns:a16="http://schemas.microsoft.com/office/drawing/2014/main" val="3857956019"/>
                  </a:ext>
                </a:extLst>
              </a:tr>
              <a:tr h="205867">
                <a:tc>
                  <a:txBody>
                    <a:bodyPr/>
                    <a:lstStyle/>
                    <a:p>
                      <a:pPr algn="l" rtl="1" fontAlgn="b"/>
                      <a:r>
                        <a:rPr lang="ar-EG" sz="1100" u="none" strike="noStrike">
                          <a:effectLst/>
                        </a:rPr>
                        <a:t>البحيرة</a:t>
                      </a:r>
                      <a:endParaRPr lang="ar-EG" sz="1100" b="0" i="0" u="none" strike="noStrike">
                        <a:solidFill>
                          <a:srgbClr val="000000"/>
                        </a:solidFill>
                        <a:effectLst/>
                        <a:latin typeface="Aptos Narrow"/>
                      </a:endParaRPr>
                    </a:p>
                  </a:txBody>
                  <a:tcPr marL="7620" marR="7620" marT="7620" marB="0" anchor="b"/>
                </a:tc>
                <a:tc>
                  <a:txBody>
                    <a:bodyPr/>
                    <a:lstStyle/>
                    <a:p>
                      <a:pPr algn="l" fontAlgn="b"/>
                      <a:endParaRPr lang="en-US" sz="1100" b="0" i="0" u="none" strike="noStrike">
                        <a:solidFill>
                          <a:srgbClr val="000000"/>
                        </a:solidFill>
                        <a:effectLst/>
                        <a:latin typeface="Aptos Narrow"/>
                      </a:endParaRPr>
                    </a:p>
                  </a:txBody>
                  <a:tcPr marL="7620" marR="7620" marT="7620" marB="0" anchor="b"/>
                </a:tc>
                <a:tc>
                  <a:txBody>
                    <a:bodyPr/>
                    <a:lstStyle/>
                    <a:p>
                      <a:pPr algn="l" fontAlgn="b"/>
                      <a:endParaRPr lang="en-US" sz="1100" b="0" i="0" u="none" strike="noStrike">
                        <a:solidFill>
                          <a:srgbClr val="000000"/>
                        </a:solidFill>
                        <a:effectLst/>
                        <a:latin typeface="Aptos Narrow"/>
                      </a:endParaRPr>
                    </a:p>
                  </a:txBody>
                  <a:tcPr marL="7620" marR="7620" marT="7620" marB="0" anchor="b"/>
                </a:tc>
                <a:tc>
                  <a:txBody>
                    <a:bodyPr/>
                    <a:lstStyle/>
                    <a:p>
                      <a:pPr algn="l" fontAlgn="b"/>
                      <a:endParaRPr lang="en-US" sz="1100" b="0" i="0" u="none" strike="noStrike">
                        <a:solidFill>
                          <a:srgbClr val="000000"/>
                        </a:solidFill>
                        <a:effectLst/>
                        <a:latin typeface="Aptos Narrow"/>
                      </a:endParaRPr>
                    </a:p>
                  </a:txBody>
                  <a:tcPr marL="7620" marR="7620" marT="7620" marB="0" anchor="b"/>
                </a:tc>
                <a:extLst>
                  <a:ext uri="{0D108BD9-81ED-4DB2-BD59-A6C34878D82A}">
                    <a16:rowId xmlns:a16="http://schemas.microsoft.com/office/drawing/2014/main" val="3130226131"/>
                  </a:ext>
                </a:extLst>
              </a:tr>
              <a:tr h="205867">
                <a:tc>
                  <a:txBody>
                    <a:bodyPr/>
                    <a:lstStyle/>
                    <a:p>
                      <a:pPr algn="l" fontAlgn="b"/>
                      <a:r>
                        <a:rPr lang="en-US" sz="1100" u="none" strike="noStrike">
                          <a:effectLst/>
                        </a:rPr>
                        <a:t>&lt;15</a:t>
                      </a:r>
                      <a:endParaRPr lang="en-US" sz="1100" b="0" i="0" u="none" strike="noStrike">
                        <a:solidFill>
                          <a:srgbClr val="000000"/>
                        </a:solidFill>
                        <a:effectLst/>
                        <a:latin typeface="Aptos Narrow"/>
                      </a:endParaRPr>
                    </a:p>
                  </a:txBody>
                  <a:tcPr marL="114300" marR="7620" marT="7620" marB="0" anchor="b"/>
                </a:tc>
                <a:tc>
                  <a:txBody>
                    <a:bodyPr/>
                    <a:lstStyle/>
                    <a:p>
                      <a:pPr algn="r" fontAlgn="b"/>
                      <a:r>
                        <a:rPr lang="en-US" sz="1100" u="none" strike="noStrike">
                          <a:effectLst/>
                        </a:rPr>
                        <a:t>546965</a:t>
                      </a:r>
                      <a:endParaRPr lang="en-US" sz="1100" b="0" i="0" u="none" strike="noStrike">
                        <a:solidFill>
                          <a:srgbClr val="000000"/>
                        </a:solidFill>
                        <a:effectLst/>
                        <a:latin typeface="Aptos Narrow"/>
                      </a:endParaRPr>
                    </a:p>
                  </a:txBody>
                  <a:tcPr marL="7620" marR="7620" marT="7620" marB="0" anchor="b"/>
                </a:tc>
                <a:tc>
                  <a:txBody>
                    <a:bodyPr/>
                    <a:lstStyle/>
                    <a:p>
                      <a:pPr algn="r" fontAlgn="b"/>
                      <a:r>
                        <a:rPr lang="en-US" sz="1100" u="none" strike="noStrike">
                          <a:effectLst/>
                        </a:rPr>
                        <a:t>58215</a:t>
                      </a:r>
                      <a:endParaRPr lang="en-US" sz="1100" b="0" i="0" u="none" strike="noStrike">
                        <a:solidFill>
                          <a:srgbClr val="000000"/>
                        </a:solidFill>
                        <a:effectLst/>
                        <a:latin typeface="Aptos Narrow"/>
                      </a:endParaRPr>
                    </a:p>
                  </a:txBody>
                  <a:tcPr marL="7620" marR="7620" marT="7620" marB="0" anchor="b"/>
                </a:tc>
                <a:tc>
                  <a:txBody>
                    <a:bodyPr/>
                    <a:lstStyle/>
                    <a:p>
                      <a:pPr algn="r" fontAlgn="b"/>
                      <a:r>
                        <a:rPr lang="en-US" sz="1100" u="none" strike="noStrike">
                          <a:effectLst/>
                        </a:rPr>
                        <a:t>10.6%</a:t>
                      </a:r>
                      <a:endParaRPr lang="en-US" sz="1100" b="0" i="0" u="none" strike="noStrike">
                        <a:solidFill>
                          <a:srgbClr val="000000"/>
                        </a:solidFill>
                        <a:effectLst/>
                        <a:latin typeface="Aptos Narrow"/>
                      </a:endParaRPr>
                    </a:p>
                  </a:txBody>
                  <a:tcPr marL="7620" marR="7620" marT="7620" marB="0" anchor="b"/>
                </a:tc>
                <a:extLst>
                  <a:ext uri="{0D108BD9-81ED-4DB2-BD59-A6C34878D82A}">
                    <a16:rowId xmlns:a16="http://schemas.microsoft.com/office/drawing/2014/main" val="1159023321"/>
                  </a:ext>
                </a:extLst>
              </a:tr>
              <a:tr h="205867">
                <a:tc>
                  <a:txBody>
                    <a:bodyPr/>
                    <a:lstStyle/>
                    <a:p>
                      <a:pPr algn="l" rtl="1" fontAlgn="b"/>
                      <a:r>
                        <a:rPr lang="ar-EG" sz="1100" u="none" strike="noStrike">
                          <a:effectLst/>
                        </a:rPr>
                        <a:t>الجيزة</a:t>
                      </a:r>
                      <a:endParaRPr lang="ar-EG" sz="1100" b="0" i="0" u="none" strike="noStrike">
                        <a:solidFill>
                          <a:srgbClr val="000000"/>
                        </a:solidFill>
                        <a:effectLst/>
                        <a:latin typeface="Aptos Narrow"/>
                      </a:endParaRPr>
                    </a:p>
                  </a:txBody>
                  <a:tcPr marL="7620" marR="7620" marT="7620" marB="0" anchor="b"/>
                </a:tc>
                <a:tc>
                  <a:txBody>
                    <a:bodyPr/>
                    <a:lstStyle/>
                    <a:p>
                      <a:pPr algn="l" fontAlgn="b"/>
                      <a:endParaRPr lang="en-US" sz="1100" b="0" i="0" u="none" strike="noStrike">
                        <a:solidFill>
                          <a:srgbClr val="000000"/>
                        </a:solidFill>
                        <a:effectLst/>
                        <a:latin typeface="Aptos Narrow"/>
                      </a:endParaRPr>
                    </a:p>
                  </a:txBody>
                  <a:tcPr marL="7620" marR="7620" marT="7620" marB="0" anchor="b"/>
                </a:tc>
                <a:tc>
                  <a:txBody>
                    <a:bodyPr/>
                    <a:lstStyle/>
                    <a:p>
                      <a:pPr algn="l" fontAlgn="b"/>
                      <a:endParaRPr lang="en-US" sz="1100" b="0" i="0" u="none" strike="noStrike">
                        <a:solidFill>
                          <a:srgbClr val="000000"/>
                        </a:solidFill>
                        <a:effectLst/>
                        <a:latin typeface="Aptos Narrow"/>
                      </a:endParaRPr>
                    </a:p>
                  </a:txBody>
                  <a:tcPr marL="7620" marR="7620" marT="7620" marB="0" anchor="b"/>
                </a:tc>
                <a:tc>
                  <a:txBody>
                    <a:bodyPr/>
                    <a:lstStyle/>
                    <a:p>
                      <a:pPr algn="l" fontAlgn="b"/>
                      <a:endParaRPr lang="en-US" sz="1100" b="0" i="0" u="none" strike="noStrike">
                        <a:solidFill>
                          <a:srgbClr val="000000"/>
                        </a:solidFill>
                        <a:effectLst/>
                        <a:latin typeface="Aptos Narrow"/>
                      </a:endParaRPr>
                    </a:p>
                  </a:txBody>
                  <a:tcPr marL="7620" marR="7620" marT="7620" marB="0" anchor="b"/>
                </a:tc>
                <a:extLst>
                  <a:ext uri="{0D108BD9-81ED-4DB2-BD59-A6C34878D82A}">
                    <a16:rowId xmlns:a16="http://schemas.microsoft.com/office/drawing/2014/main" val="1010924686"/>
                  </a:ext>
                </a:extLst>
              </a:tr>
              <a:tr h="205867">
                <a:tc>
                  <a:txBody>
                    <a:bodyPr/>
                    <a:lstStyle/>
                    <a:p>
                      <a:pPr algn="l" fontAlgn="b"/>
                      <a:r>
                        <a:rPr lang="en-US" sz="1100" u="none" strike="noStrike">
                          <a:effectLst/>
                        </a:rPr>
                        <a:t>&lt;15</a:t>
                      </a:r>
                      <a:endParaRPr lang="en-US" sz="1100" b="0" i="0" u="none" strike="noStrike">
                        <a:solidFill>
                          <a:srgbClr val="000000"/>
                        </a:solidFill>
                        <a:effectLst/>
                        <a:latin typeface="Aptos Narrow"/>
                      </a:endParaRPr>
                    </a:p>
                  </a:txBody>
                  <a:tcPr marL="114300" marR="7620" marT="7620" marB="0" anchor="b"/>
                </a:tc>
                <a:tc>
                  <a:txBody>
                    <a:bodyPr/>
                    <a:lstStyle/>
                    <a:p>
                      <a:pPr algn="r" fontAlgn="b"/>
                      <a:r>
                        <a:rPr lang="en-US" sz="1100" u="none" strike="noStrike">
                          <a:effectLst/>
                        </a:rPr>
                        <a:t>806544</a:t>
                      </a:r>
                      <a:endParaRPr lang="en-US" sz="1100" b="0" i="0" u="none" strike="noStrike">
                        <a:solidFill>
                          <a:srgbClr val="000000"/>
                        </a:solidFill>
                        <a:effectLst/>
                        <a:latin typeface="Aptos Narrow"/>
                      </a:endParaRPr>
                    </a:p>
                  </a:txBody>
                  <a:tcPr marL="7620" marR="7620" marT="7620" marB="0" anchor="b"/>
                </a:tc>
                <a:tc>
                  <a:txBody>
                    <a:bodyPr/>
                    <a:lstStyle/>
                    <a:p>
                      <a:pPr algn="r" fontAlgn="b"/>
                      <a:r>
                        <a:rPr lang="en-US" sz="1100" u="none" strike="noStrike">
                          <a:effectLst/>
                        </a:rPr>
                        <a:t>69264</a:t>
                      </a:r>
                      <a:endParaRPr lang="en-US" sz="1100" b="0" i="0" u="none" strike="noStrike">
                        <a:solidFill>
                          <a:srgbClr val="000000"/>
                        </a:solidFill>
                        <a:effectLst/>
                        <a:latin typeface="Aptos Narrow"/>
                      </a:endParaRPr>
                    </a:p>
                  </a:txBody>
                  <a:tcPr marL="7620" marR="7620" marT="7620" marB="0" anchor="b"/>
                </a:tc>
                <a:tc>
                  <a:txBody>
                    <a:bodyPr/>
                    <a:lstStyle/>
                    <a:p>
                      <a:pPr algn="r" fontAlgn="b"/>
                      <a:r>
                        <a:rPr lang="en-US" sz="1100" u="none" strike="noStrike" dirty="0">
                          <a:effectLst/>
                        </a:rPr>
                        <a:t>8.6%</a:t>
                      </a:r>
                      <a:endParaRPr lang="en-US" sz="1100" b="0" i="0" u="none" strike="noStrike" dirty="0">
                        <a:solidFill>
                          <a:srgbClr val="000000"/>
                        </a:solidFill>
                        <a:effectLst/>
                        <a:latin typeface="Aptos Narrow"/>
                      </a:endParaRPr>
                    </a:p>
                  </a:txBody>
                  <a:tcPr marL="7620" marR="7620" marT="7620" marB="0" anchor="b"/>
                </a:tc>
                <a:extLst>
                  <a:ext uri="{0D108BD9-81ED-4DB2-BD59-A6C34878D82A}">
                    <a16:rowId xmlns:a16="http://schemas.microsoft.com/office/drawing/2014/main" val="1188835749"/>
                  </a:ext>
                </a:extLst>
              </a:tr>
            </a:tbl>
          </a:graphicData>
        </a:graphic>
      </p:graphicFrame>
      <p:graphicFrame>
        <p:nvGraphicFramePr>
          <p:cNvPr id="12" name="Table 11">
            <a:extLst>
              <a:ext uri="{FF2B5EF4-FFF2-40B4-BE49-F238E27FC236}">
                <a16:creationId xmlns:a16="http://schemas.microsoft.com/office/drawing/2014/main" id="{B26729C2-0A17-412B-AEFB-BF41DAA67618}"/>
              </a:ext>
            </a:extLst>
          </p:cNvPr>
          <p:cNvGraphicFramePr>
            <a:graphicFrameLocks noGrp="1"/>
          </p:cNvGraphicFramePr>
          <p:nvPr>
            <p:extLst>
              <p:ext uri="{D42A27DB-BD31-4B8C-83A1-F6EECF244321}">
                <p14:modId xmlns:p14="http://schemas.microsoft.com/office/powerpoint/2010/main" val="3571265654"/>
              </p:ext>
            </p:extLst>
          </p:nvPr>
        </p:nvGraphicFramePr>
        <p:xfrm>
          <a:off x="7845162" y="1027906"/>
          <a:ext cx="2567193" cy="5043927"/>
        </p:xfrm>
        <a:graphic>
          <a:graphicData uri="http://schemas.openxmlformats.org/drawingml/2006/table">
            <a:tbl>
              <a:tblPr>
                <a:tableStyleId>{5C22544A-7EE6-4342-B048-85BDC9FD1C3A}</a:tableStyleId>
              </a:tblPr>
              <a:tblGrid>
                <a:gridCol w="481730">
                  <a:extLst>
                    <a:ext uri="{9D8B030D-6E8A-4147-A177-3AD203B41FA5}">
                      <a16:colId xmlns:a16="http://schemas.microsoft.com/office/drawing/2014/main" val="2646344113"/>
                    </a:ext>
                  </a:extLst>
                </a:gridCol>
                <a:gridCol w="481730">
                  <a:extLst>
                    <a:ext uri="{9D8B030D-6E8A-4147-A177-3AD203B41FA5}">
                      <a16:colId xmlns:a16="http://schemas.microsoft.com/office/drawing/2014/main" val="3200993655"/>
                    </a:ext>
                  </a:extLst>
                </a:gridCol>
                <a:gridCol w="481730">
                  <a:extLst>
                    <a:ext uri="{9D8B030D-6E8A-4147-A177-3AD203B41FA5}">
                      <a16:colId xmlns:a16="http://schemas.microsoft.com/office/drawing/2014/main" val="3184575958"/>
                    </a:ext>
                  </a:extLst>
                </a:gridCol>
                <a:gridCol w="506121">
                  <a:extLst>
                    <a:ext uri="{9D8B030D-6E8A-4147-A177-3AD203B41FA5}">
                      <a16:colId xmlns:a16="http://schemas.microsoft.com/office/drawing/2014/main" val="341951240"/>
                    </a:ext>
                  </a:extLst>
                </a:gridCol>
                <a:gridCol w="615882">
                  <a:extLst>
                    <a:ext uri="{9D8B030D-6E8A-4147-A177-3AD203B41FA5}">
                      <a16:colId xmlns:a16="http://schemas.microsoft.com/office/drawing/2014/main" val="1900855060"/>
                    </a:ext>
                  </a:extLst>
                </a:gridCol>
              </a:tblGrid>
              <a:tr h="216979">
                <a:tc>
                  <a:txBody>
                    <a:bodyPr/>
                    <a:lstStyle/>
                    <a:p>
                      <a:pPr algn="l" fontAlgn="b"/>
                      <a:r>
                        <a:rPr lang="en-US" sz="800" u="none" strike="noStrike">
                          <a:effectLst/>
                        </a:rPr>
                        <a:t>Row Labels</a:t>
                      </a:r>
                      <a:endParaRPr lang="en-US" sz="800" b="1" i="0" u="none" strike="noStrike">
                        <a:solidFill>
                          <a:srgbClr val="000000"/>
                        </a:solidFill>
                        <a:effectLst/>
                        <a:latin typeface="Aptos Narrow"/>
                      </a:endParaRPr>
                    </a:p>
                  </a:txBody>
                  <a:tcPr marL="5763" marR="5763" marT="5763" marB="0" anchor="b"/>
                </a:tc>
                <a:tc>
                  <a:txBody>
                    <a:bodyPr/>
                    <a:lstStyle/>
                    <a:p>
                      <a:pPr algn="l" fontAlgn="b"/>
                      <a:r>
                        <a:rPr lang="en-US" sz="800" u="none" strike="noStrike">
                          <a:effectLst/>
                        </a:rPr>
                        <a:t>Total</a:t>
                      </a:r>
                      <a:endParaRPr lang="en-US" sz="800" b="1" i="0" u="none" strike="noStrike">
                        <a:solidFill>
                          <a:srgbClr val="000000"/>
                        </a:solidFill>
                        <a:effectLst/>
                        <a:latin typeface="Aptos Narrow"/>
                      </a:endParaRPr>
                    </a:p>
                  </a:txBody>
                  <a:tcPr marL="5763" marR="5763" marT="5763" marB="0" anchor="b"/>
                </a:tc>
                <a:tc>
                  <a:txBody>
                    <a:bodyPr/>
                    <a:lstStyle/>
                    <a:p>
                      <a:pPr algn="l" fontAlgn="b"/>
                      <a:r>
                        <a:rPr lang="en-US" sz="800" u="none" strike="noStrike">
                          <a:effectLst/>
                        </a:rPr>
                        <a:t>Sum of </a:t>
                      </a:r>
                      <a:r>
                        <a:rPr lang="ar-EG" sz="800" u="none" strike="noStrike">
                          <a:effectLst/>
                        </a:rPr>
                        <a:t>الإجمالي</a:t>
                      </a:r>
                      <a:endParaRPr lang="ar-EG" sz="800" b="1" i="0" u="none" strike="noStrike">
                        <a:solidFill>
                          <a:srgbClr val="000000"/>
                        </a:solidFill>
                        <a:effectLst/>
                        <a:latin typeface="Aptos Narrow"/>
                      </a:endParaRPr>
                    </a:p>
                  </a:txBody>
                  <a:tcPr marL="5763" marR="5763" marT="5763" marB="0" anchor="b"/>
                </a:tc>
                <a:tc>
                  <a:txBody>
                    <a:bodyPr/>
                    <a:lstStyle/>
                    <a:p>
                      <a:pPr algn="l" fontAlgn="b"/>
                      <a:r>
                        <a:rPr lang="ar-EG" sz="800" u="none" strike="noStrike">
                          <a:effectLst/>
                        </a:rPr>
                        <a:t>% لم يكمل تعليمه</a:t>
                      </a:r>
                      <a:endParaRPr lang="ar-EG" sz="800" b="0" i="0" u="none" strike="noStrike">
                        <a:solidFill>
                          <a:srgbClr val="000000"/>
                        </a:solidFill>
                        <a:effectLst/>
                        <a:latin typeface="Aptos Narrow"/>
                      </a:endParaRPr>
                    </a:p>
                  </a:txBody>
                  <a:tcPr marL="5763" marR="5763" marT="5763" marB="0" anchor="b"/>
                </a:tc>
                <a:tc>
                  <a:txBody>
                    <a:bodyPr/>
                    <a:lstStyle/>
                    <a:p>
                      <a:pPr algn="l" fontAlgn="b"/>
                      <a:r>
                        <a:rPr lang="ar-EG" sz="800" u="none" strike="noStrike">
                          <a:effectLst/>
                        </a:rPr>
                        <a:t>%  المشاركة</a:t>
                      </a:r>
                      <a:endParaRPr lang="ar-EG" sz="800" b="0" i="0" u="none" strike="noStrike">
                        <a:solidFill>
                          <a:srgbClr val="000000"/>
                        </a:solidFill>
                        <a:effectLst/>
                        <a:latin typeface="Aptos Narrow"/>
                      </a:endParaRPr>
                    </a:p>
                  </a:txBody>
                  <a:tcPr marL="5763" marR="5763" marT="5763" marB="0" anchor="b"/>
                </a:tc>
                <a:extLst>
                  <a:ext uri="{0D108BD9-81ED-4DB2-BD59-A6C34878D82A}">
                    <a16:rowId xmlns:a16="http://schemas.microsoft.com/office/drawing/2014/main" val="3199666250"/>
                  </a:ext>
                </a:extLst>
              </a:tr>
              <a:tr h="110995">
                <a:tc>
                  <a:txBody>
                    <a:bodyPr/>
                    <a:lstStyle/>
                    <a:p>
                      <a:pPr algn="l" rtl="1" fontAlgn="b"/>
                      <a:r>
                        <a:rPr lang="ar-EG" sz="800" u="none" strike="noStrike">
                          <a:effectLst/>
                        </a:rPr>
                        <a:t>اسوان</a:t>
                      </a:r>
                      <a:endParaRPr lang="ar-EG" sz="800" b="1" i="0" u="none" strike="noStrike">
                        <a:solidFill>
                          <a:srgbClr val="000000"/>
                        </a:solidFill>
                        <a:effectLst/>
                        <a:latin typeface="Aptos Narrow"/>
                      </a:endParaRPr>
                    </a:p>
                  </a:txBody>
                  <a:tcPr marL="5763" marR="5763" marT="5763" marB="0" anchor="b"/>
                </a:tc>
                <a:tc>
                  <a:txBody>
                    <a:bodyPr/>
                    <a:lstStyle/>
                    <a:p>
                      <a:pPr algn="l" fontAlgn="b"/>
                      <a:endParaRPr lang="en-US" sz="800" b="1" i="0" u="none" strike="noStrike">
                        <a:solidFill>
                          <a:srgbClr val="000000"/>
                        </a:solidFill>
                        <a:effectLst/>
                        <a:latin typeface="Aptos Narrow"/>
                      </a:endParaRPr>
                    </a:p>
                  </a:txBody>
                  <a:tcPr marL="5763" marR="5763" marT="5763" marB="0" anchor="b"/>
                </a:tc>
                <a:tc>
                  <a:txBody>
                    <a:bodyPr/>
                    <a:lstStyle/>
                    <a:p>
                      <a:pPr algn="l" fontAlgn="b"/>
                      <a:endParaRPr lang="en-US" sz="800" b="1" i="0" u="none" strike="noStrike">
                        <a:solidFill>
                          <a:srgbClr val="000000"/>
                        </a:solidFill>
                        <a:effectLst/>
                        <a:latin typeface="Aptos Narrow"/>
                      </a:endParaRPr>
                    </a:p>
                  </a:txBody>
                  <a:tcPr marL="5763" marR="5763" marT="5763" marB="0" anchor="b"/>
                </a:tc>
                <a:tc>
                  <a:txBody>
                    <a:bodyPr/>
                    <a:lstStyle/>
                    <a:p>
                      <a:pPr algn="l" fontAlgn="b"/>
                      <a:endParaRPr lang="en-US" sz="800" b="0" i="0" u="none" strike="noStrike">
                        <a:solidFill>
                          <a:srgbClr val="000000"/>
                        </a:solidFill>
                        <a:effectLst/>
                        <a:latin typeface="Aptos Narrow"/>
                      </a:endParaRPr>
                    </a:p>
                  </a:txBody>
                  <a:tcPr marL="5763" marR="5763" marT="5763" marB="0" anchor="b"/>
                </a:tc>
                <a:tc>
                  <a:txBody>
                    <a:bodyPr/>
                    <a:lstStyle/>
                    <a:p>
                      <a:pPr algn="l" fontAlgn="b"/>
                      <a:endParaRPr lang="en-US" sz="800" b="0" i="0" u="none" strike="noStrike">
                        <a:solidFill>
                          <a:srgbClr val="000000"/>
                        </a:solidFill>
                        <a:effectLst/>
                        <a:latin typeface="Aptos Narrow"/>
                      </a:endParaRPr>
                    </a:p>
                  </a:txBody>
                  <a:tcPr marL="5763" marR="5763" marT="5763" marB="0" anchor="b"/>
                </a:tc>
                <a:extLst>
                  <a:ext uri="{0D108BD9-81ED-4DB2-BD59-A6C34878D82A}">
                    <a16:rowId xmlns:a16="http://schemas.microsoft.com/office/drawing/2014/main" val="3155288497"/>
                  </a:ext>
                </a:extLst>
              </a:tr>
              <a:tr h="110995">
                <a:tc>
                  <a:txBody>
                    <a:bodyPr/>
                    <a:lstStyle/>
                    <a:p>
                      <a:pPr algn="l" rtl="1" fontAlgn="b"/>
                      <a:r>
                        <a:rPr lang="ar-EG" sz="800" u="none" strike="noStrike">
                          <a:effectLst/>
                        </a:rPr>
                        <a:t>ابتدائية</a:t>
                      </a:r>
                      <a:endParaRPr lang="ar-EG" sz="800" b="0" i="0" u="none" strike="noStrike">
                        <a:solidFill>
                          <a:srgbClr val="000000"/>
                        </a:solidFill>
                        <a:effectLst/>
                        <a:latin typeface="Aptos Narrow"/>
                      </a:endParaRPr>
                    </a:p>
                  </a:txBody>
                  <a:tcPr marL="86450" marR="5763" marT="5763" marB="0" anchor="b"/>
                </a:tc>
                <a:tc>
                  <a:txBody>
                    <a:bodyPr/>
                    <a:lstStyle/>
                    <a:p>
                      <a:pPr algn="r" fontAlgn="b"/>
                      <a:r>
                        <a:rPr lang="en-US" sz="800" u="none" strike="noStrike">
                          <a:effectLst/>
                        </a:rPr>
                        <a:t>22205</a:t>
                      </a:r>
                      <a:endParaRPr lang="en-US" sz="800" b="0" i="0" u="none" strike="noStrike">
                        <a:solidFill>
                          <a:srgbClr val="000000"/>
                        </a:solidFill>
                        <a:effectLst/>
                        <a:latin typeface="Aptos Narrow"/>
                      </a:endParaRPr>
                    </a:p>
                  </a:txBody>
                  <a:tcPr marL="5763" marR="5763" marT="5763" marB="0" anchor="b"/>
                </a:tc>
                <a:tc>
                  <a:txBody>
                    <a:bodyPr/>
                    <a:lstStyle/>
                    <a:p>
                      <a:pPr algn="r" fontAlgn="b"/>
                      <a:r>
                        <a:rPr lang="en-US" sz="800" u="none" strike="noStrike">
                          <a:effectLst/>
                        </a:rPr>
                        <a:t>523508</a:t>
                      </a:r>
                      <a:endParaRPr lang="en-US" sz="800" b="0" i="0" u="none" strike="noStrike">
                        <a:solidFill>
                          <a:srgbClr val="000000"/>
                        </a:solidFill>
                        <a:effectLst/>
                        <a:latin typeface="Aptos Narrow"/>
                      </a:endParaRPr>
                    </a:p>
                  </a:txBody>
                  <a:tcPr marL="5763" marR="5763" marT="5763" marB="0" anchor="b"/>
                </a:tc>
                <a:tc>
                  <a:txBody>
                    <a:bodyPr/>
                    <a:lstStyle/>
                    <a:p>
                      <a:pPr algn="r" fontAlgn="b"/>
                      <a:r>
                        <a:rPr lang="en-US" sz="800" u="none" strike="noStrike">
                          <a:effectLst/>
                        </a:rPr>
                        <a:t>84.4%</a:t>
                      </a:r>
                      <a:endParaRPr lang="en-US" sz="800" b="0" i="0" u="none" strike="noStrike">
                        <a:solidFill>
                          <a:srgbClr val="000000"/>
                        </a:solidFill>
                        <a:effectLst/>
                        <a:latin typeface="Aptos Narrow"/>
                      </a:endParaRPr>
                    </a:p>
                  </a:txBody>
                  <a:tcPr marL="5763" marR="5763" marT="5763" marB="0" anchor="b"/>
                </a:tc>
                <a:tc>
                  <a:txBody>
                    <a:bodyPr/>
                    <a:lstStyle/>
                    <a:p>
                      <a:pPr algn="r" fontAlgn="b"/>
                      <a:r>
                        <a:rPr lang="en-US" sz="800" u="none" strike="noStrike">
                          <a:effectLst/>
                        </a:rPr>
                        <a:t>4.2%</a:t>
                      </a:r>
                      <a:endParaRPr lang="en-US" sz="800" b="0" i="0" u="none" strike="noStrike">
                        <a:solidFill>
                          <a:srgbClr val="000000"/>
                        </a:solidFill>
                        <a:effectLst/>
                        <a:latin typeface="Aptos Narrow"/>
                      </a:endParaRPr>
                    </a:p>
                  </a:txBody>
                  <a:tcPr marL="5763" marR="5763" marT="5763" marB="0" anchor="b"/>
                </a:tc>
                <a:extLst>
                  <a:ext uri="{0D108BD9-81ED-4DB2-BD59-A6C34878D82A}">
                    <a16:rowId xmlns:a16="http://schemas.microsoft.com/office/drawing/2014/main" val="2489748934"/>
                  </a:ext>
                </a:extLst>
              </a:tr>
              <a:tr h="110995">
                <a:tc>
                  <a:txBody>
                    <a:bodyPr/>
                    <a:lstStyle/>
                    <a:p>
                      <a:pPr algn="l" rtl="1" fontAlgn="b"/>
                      <a:r>
                        <a:rPr lang="ar-EG" sz="800" u="none" strike="noStrike">
                          <a:effectLst/>
                        </a:rPr>
                        <a:t>اعدادية</a:t>
                      </a:r>
                      <a:endParaRPr lang="ar-EG" sz="800" b="0" i="0" u="none" strike="noStrike">
                        <a:solidFill>
                          <a:srgbClr val="000000"/>
                        </a:solidFill>
                        <a:effectLst/>
                        <a:latin typeface="Aptos Narrow"/>
                      </a:endParaRPr>
                    </a:p>
                  </a:txBody>
                  <a:tcPr marL="86450" marR="5763" marT="5763" marB="0" anchor="b"/>
                </a:tc>
                <a:tc>
                  <a:txBody>
                    <a:bodyPr/>
                    <a:lstStyle/>
                    <a:p>
                      <a:pPr algn="r" fontAlgn="b"/>
                      <a:r>
                        <a:rPr lang="en-US" sz="800" u="none" strike="noStrike">
                          <a:effectLst/>
                        </a:rPr>
                        <a:t>39266</a:t>
                      </a:r>
                      <a:endParaRPr lang="en-US" sz="800" b="0" i="0" u="none" strike="noStrike">
                        <a:solidFill>
                          <a:srgbClr val="000000"/>
                        </a:solidFill>
                        <a:effectLst/>
                        <a:latin typeface="Aptos Narrow"/>
                      </a:endParaRPr>
                    </a:p>
                  </a:txBody>
                  <a:tcPr marL="5763" marR="5763" marT="5763" marB="0" anchor="b"/>
                </a:tc>
                <a:tc>
                  <a:txBody>
                    <a:bodyPr/>
                    <a:lstStyle/>
                    <a:p>
                      <a:pPr algn="r" fontAlgn="b"/>
                      <a:r>
                        <a:rPr lang="en-US" sz="800" u="none" strike="noStrike">
                          <a:effectLst/>
                        </a:rPr>
                        <a:t>523508</a:t>
                      </a:r>
                      <a:endParaRPr lang="en-US" sz="800" b="0" i="0" u="none" strike="noStrike">
                        <a:solidFill>
                          <a:srgbClr val="000000"/>
                        </a:solidFill>
                        <a:effectLst/>
                        <a:latin typeface="Aptos Narrow"/>
                      </a:endParaRPr>
                    </a:p>
                  </a:txBody>
                  <a:tcPr marL="5763" marR="5763" marT="5763" marB="0" anchor="b"/>
                </a:tc>
                <a:tc>
                  <a:txBody>
                    <a:bodyPr/>
                    <a:lstStyle/>
                    <a:p>
                      <a:pPr algn="l" fontAlgn="b"/>
                      <a:endParaRPr lang="en-US" sz="800" b="0" i="0" u="none" strike="noStrike">
                        <a:solidFill>
                          <a:srgbClr val="000000"/>
                        </a:solidFill>
                        <a:effectLst/>
                        <a:latin typeface="Aptos Narrow"/>
                      </a:endParaRPr>
                    </a:p>
                  </a:txBody>
                  <a:tcPr marL="5763" marR="5763" marT="5763" marB="0" anchor="b"/>
                </a:tc>
                <a:tc>
                  <a:txBody>
                    <a:bodyPr/>
                    <a:lstStyle/>
                    <a:p>
                      <a:pPr algn="r" fontAlgn="b"/>
                      <a:r>
                        <a:rPr lang="en-US" sz="800" u="none" strike="noStrike">
                          <a:effectLst/>
                        </a:rPr>
                        <a:t>7.5%</a:t>
                      </a:r>
                      <a:endParaRPr lang="en-US" sz="800" b="0" i="0" u="none" strike="noStrike">
                        <a:solidFill>
                          <a:srgbClr val="000000"/>
                        </a:solidFill>
                        <a:effectLst/>
                        <a:latin typeface="Aptos Narrow"/>
                      </a:endParaRPr>
                    </a:p>
                  </a:txBody>
                  <a:tcPr marL="5763" marR="5763" marT="5763" marB="0" anchor="b"/>
                </a:tc>
                <a:extLst>
                  <a:ext uri="{0D108BD9-81ED-4DB2-BD59-A6C34878D82A}">
                    <a16:rowId xmlns:a16="http://schemas.microsoft.com/office/drawing/2014/main" val="4192678851"/>
                  </a:ext>
                </a:extLst>
              </a:tr>
              <a:tr h="110995">
                <a:tc>
                  <a:txBody>
                    <a:bodyPr/>
                    <a:lstStyle/>
                    <a:p>
                      <a:pPr algn="l" rtl="1" fontAlgn="b"/>
                      <a:r>
                        <a:rPr lang="ar-EG" sz="800" u="none" strike="noStrike">
                          <a:effectLst/>
                        </a:rPr>
                        <a:t>أمـــــى</a:t>
                      </a:r>
                      <a:endParaRPr lang="ar-EG" sz="800" b="0" i="0" u="none" strike="noStrike">
                        <a:solidFill>
                          <a:srgbClr val="000000"/>
                        </a:solidFill>
                        <a:effectLst/>
                        <a:latin typeface="Aptos Narrow"/>
                      </a:endParaRPr>
                    </a:p>
                  </a:txBody>
                  <a:tcPr marL="86450" marR="5763" marT="5763" marB="0" anchor="b"/>
                </a:tc>
                <a:tc>
                  <a:txBody>
                    <a:bodyPr/>
                    <a:lstStyle/>
                    <a:p>
                      <a:pPr algn="r" fontAlgn="b"/>
                      <a:r>
                        <a:rPr lang="en-US" sz="800" u="none" strike="noStrike">
                          <a:effectLst/>
                        </a:rPr>
                        <a:t>116413</a:t>
                      </a:r>
                      <a:endParaRPr lang="en-US" sz="800" b="0" i="0" u="none" strike="noStrike">
                        <a:solidFill>
                          <a:srgbClr val="000000"/>
                        </a:solidFill>
                        <a:effectLst/>
                        <a:latin typeface="Aptos Narrow"/>
                      </a:endParaRPr>
                    </a:p>
                  </a:txBody>
                  <a:tcPr marL="5763" marR="5763" marT="5763" marB="0" anchor="b"/>
                </a:tc>
                <a:tc>
                  <a:txBody>
                    <a:bodyPr/>
                    <a:lstStyle/>
                    <a:p>
                      <a:pPr algn="r" fontAlgn="b"/>
                      <a:r>
                        <a:rPr lang="en-US" sz="800" u="none" strike="noStrike">
                          <a:effectLst/>
                        </a:rPr>
                        <a:t>523508</a:t>
                      </a:r>
                      <a:endParaRPr lang="en-US" sz="800" b="0" i="0" u="none" strike="noStrike">
                        <a:solidFill>
                          <a:srgbClr val="000000"/>
                        </a:solidFill>
                        <a:effectLst/>
                        <a:latin typeface="Aptos Narrow"/>
                      </a:endParaRPr>
                    </a:p>
                  </a:txBody>
                  <a:tcPr marL="5763" marR="5763" marT="5763" marB="0" anchor="b"/>
                </a:tc>
                <a:tc>
                  <a:txBody>
                    <a:bodyPr/>
                    <a:lstStyle/>
                    <a:p>
                      <a:pPr algn="l" fontAlgn="b"/>
                      <a:endParaRPr lang="en-US" sz="800" b="0" i="0" u="none" strike="noStrike">
                        <a:solidFill>
                          <a:srgbClr val="000000"/>
                        </a:solidFill>
                        <a:effectLst/>
                        <a:latin typeface="Aptos Narrow"/>
                      </a:endParaRPr>
                    </a:p>
                  </a:txBody>
                  <a:tcPr marL="5763" marR="5763" marT="5763" marB="0" anchor="b"/>
                </a:tc>
                <a:tc>
                  <a:txBody>
                    <a:bodyPr/>
                    <a:lstStyle/>
                    <a:p>
                      <a:pPr algn="r" fontAlgn="b"/>
                      <a:r>
                        <a:rPr lang="en-US" sz="800" u="none" strike="noStrike">
                          <a:effectLst/>
                        </a:rPr>
                        <a:t>22.2%</a:t>
                      </a:r>
                      <a:endParaRPr lang="en-US" sz="800" b="0" i="0" u="none" strike="noStrike">
                        <a:solidFill>
                          <a:srgbClr val="000000"/>
                        </a:solidFill>
                        <a:effectLst/>
                        <a:latin typeface="Aptos Narrow"/>
                      </a:endParaRPr>
                    </a:p>
                  </a:txBody>
                  <a:tcPr marL="5763" marR="5763" marT="5763" marB="0" anchor="b"/>
                </a:tc>
                <a:extLst>
                  <a:ext uri="{0D108BD9-81ED-4DB2-BD59-A6C34878D82A}">
                    <a16:rowId xmlns:a16="http://schemas.microsoft.com/office/drawing/2014/main" val="2118266914"/>
                  </a:ext>
                </a:extLst>
              </a:tr>
              <a:tr h="110995">
                <a:tc>
                  <a:txBody>
                    <a:bodyPr/>
                    <a:lstStyle/>
                    <a:p>
                      <a:pPr algn="l" rtl="1" fontAlgn="b"/>
                      <a:r>
                        <a:rPr lang="ar-EG" sz="800" u="none" strike="noStrike">
                          <a:effectLst/>
                        </a:rPr>
                        <a:t>تربية فكرية</a:t>
                      </a:r>
                      <a:endParaRPr lang="ar-EG" sz="800" b="0" i="0" u="none" strike="noStrike">
                        <a:solidFill>
                          <a:srgbClr val="000000"/>
                        </a:solidFill>
                        <a:effectLst/>
                        <a:latin typeface="Aptos Narrow"/>
                      </a:endParaRPr>
                    </a:p>
                  </a:txBody>
                  <a:tcPr marL="86450" marR="5763" marT="5763" marB="0" anchor="b"/>
                </a:tc>
                <a:tc>
                  <a:txBody>
                    <a:bodyPr/>
                    <a:lstStyle/>
                    <a:p>
                      <a:pPr algn="r" fontAlgn="b"/>
                      <a:r>
                        <a:rPr lang="en-US" sz="800" u="none" strike="noStrike">
                          <a:effectLst/>
                        </a:rPr>
                        <a:t>801</a:t>
                      </a:r>
                      <a:endParaRPr lang="en-US" sz="800" b="0" i="0" u="none" strike="noStrike">
                        <a:solidFill>
                          <a:srgbClr val="000000"/>
                        </a:solidFill>
                        <a:effectLst/>
                        <a:latin typeface="Aptos Narrow"/>
                      </a:endParaRPr>
                    </a:p>
                  </a:txBody>
                  <a:tcPr marL="5763" marR="5763" marT="5763" marB="0" anchor="b"/>
                </a:tc>
                <a:tc>
                  <a:txBody>
                    <a:bodyPr/>
                    <a:lstStyle/>
                    <a:p>
                      <a:pPr algn="r" fontAlgn="b"/>
                      <a:r>
                        <a:rPr lang="en-US" sz="800" u="none" strike="noStrike">
                          <a:effectLst/>
                        </a:rPr>
                        <a:t>523508</a:t>
                      </a:r>
                      <a:endParaRPr lang="en-US" sz="800" b="0" i="0" u="none" strike="noStrike">
                        <a:solidFill>
                          <a:srgbClr val="000000"/>
                        </a:solidFill>
                        <a:effectLst/>
                        <a:latin typeface="Aptos Narrow"/>
                      </a:endParaRPr>
                    </a:p>
                  </a:txBody>
                  <a:tcPr marL="5763" marR="5763" marT="5763" marB="0" anchor="b"/>
                </a:tc>
                <a:tc>
                  <a:txBody>
                    <a:bodyPr/>
                    <a:lstStyle/>
                    <a:p>
                      <a:pPr algn="l" fontAlgn="b"/>
                      <a:endParaRPr lang="en-US" sz="800" b="0" i="0" u="none" strike="noStrike">
                        <a:solidFill>
                          <a:srgbClr val="000000"/>
                        </a:solidFill>
                        <a:effectLst/>
                        <a:latin typeface="Aptos Narrow"/>
                      </a:endParaRPr>
                    </a:p>
                  </a:txBody>
                  <a:tcPr marL="5763" marR="5763" marT="5763" marB="0" anchor="b"/>
                </a:tc>
                <a:tc>
                  <a:txBody>
                    <a:bodyPr/>
                    <a:lstStyle/>
                    <a:p>
                      <a:pPr algn="r" fontAlgn="b"/>
                      <a:r>
                        <a:rPr lang="en-US" sz="800" u="none" strike="noStrike">
                          <a:effectLst/>
                        </a:rPr>
                        <a:t>0.2%</a:t>
                      </a:r>
                      <a:endParaRPr lang="en-US" sz="800" b="0" i="0" u="none" strike="noStrike">
                        <a:solidFill>
                          <a:srgbClr val="000000"/>
                        </a:solidFill>
                        <a:effectLst/>
                        <a:latin typeface="Aptos Narrow"/>
                      </a:endParaRPr>
                    </a:p>
                  </a:txBody>
                  <a:tcPr marL="5763" marR="5763" marT="5763" marB="0" anchor="b"/>
                </a:tc>
                <a:extLst>
                  <a:ext uri="{0D108BD9-81ED-4DB2-BD59-A6C34878D82A}">
                    <a16:rowId xmlns:a16="http://schemas.microsoft.com/office/drawing/2014/main" val="3471617011"/>
                  </a:ext>
                </a:extLst>
              </a:tr>
              <a:tr h="216979">
                <a:tc>
                  <a:txBody>
                    <a:bodyPr/>
                    <a:lstStyle/>
                    <a:p>
                      <a:pPr algn="l" rtl="1" fontAlgn="b"/>
                      <a:r>
                        <a:rPr lang="ar-EG" sz="800" u="none" strike="noStrike">
                          <a:effectLst/>
                        </a:rPr>
                        <a:t>ثانوية عامة / أزهرى</a:t>
                      </a:r>
                      <a:endParaRPr lang="ar-EG" sz="800" b="0" i="0" u="none" strike="noStrike">
                        <a:solidFill>
                          <a:srgbClr val="000000"/>
                        </a:solidFill>
                        <a:effectLst/>
                        <a:latin typeface="Aptos Narrow"/>
                      </a:endParaRPr>
                    </a:p>
                  </a:txBody>
                  <a:tcPr marL="86450" marR="5763" marT="5763" marB="0" anchor="b"/>
                </a:tc>
                <a:tc>
                  <a:txBody>
                    <a:bodyPr/>
                    <a:lstStyle/>
                    <a:p>
                      <a:pPr algn="r" fontAlgn="b"/>
                      <a:r>
                        <a:rPr lang="en-US" sz="800" u="none" strike="noStrike">
                          <a:effectLst/>
                        </a:rPr>
                        <a:t>50201</a:t>
                      </a:r>
                      <a:endParaRPr lang="en-US" sz="800" b="0" i="0" u="none" strike="noStrike">
                        <a:solidFill>
                          <a:srgbClr val="000000"/>
                        </a:solidFill>
                        <a:effectLst/>
                        <a:latin typeface="Aptos Narrow"/>
                      </a:endParaRPr>
                    </a:p>
                  </a:txBody>
                  <a:tcPr marL="5763" marR="5763" marT="5763" marB="0" anchor="b"/>
                </a:tc>
                <a:tc>
                  <a:txBody>
                    <a:bodyPr/>
                    <a:lstStyle/>
                    <a:p>
                      <a:pPr algn="r" fontAlgn="b"/>
                      <a:r>
                        <a:rPr lang="en-US" sz="800" u="none" strike="noStrike">
                          <a:effectLst/>
                        </a:rPr>
                        <a:t>523508</a:t>
                      </a:r>
                      <a:endParaRPr lang="en-US" sz="800" b="0" i="0" u="none" strike="noStrike">
                        <a:solidFill>
                          <a:srgbClr val="000000"/>
                        </a:solidFill>
                        <a:effectLst/>
                        <a:latin typeface="Aptos Narrow"/>
                      </a:endParaRPr>
                    </a:p>
                  </a:txBody>
                  <a:tcPr marL="5763" marR="5763" marT="5763" marB="0" anchor="b"/>
                </a:tc>
                <a:tc>
                  <a:txBody>
                    <a:bodyPr/>
                    <a:lstStyle/>
                    <a:p>
                      <a:pPr algn="l" fontAlgn="b"/>
                      <a:endParaRPr lang="en-US" sz="800" b="0" i="0" u="none" strike="noStrike" dirty="0">
                        <a:solidFill>
                          <a:srgbClr val="000000"/>
                        </a:solidFill>
                        <a:effectLst/>
                        <a:latin typeface="Aptos Narrow"/>
                      </a:endParaRPr>
                    </a:p>
                  </a:txBody>
                  <a:tcPr marL="5763" marR="5763" marT="5763" marB="0" anchor="b"/>
                </a:tc>
                <a:tc>
                  <a:txBody>
                    <a:bodyPr/>
                    <a:lstStyle/>
                    <a:p>
                      <a:pPr algn="r" fontAlgn="b"/>
                      <a:r>
                        <a:rPr lang="en-US" sz="800" u="none" strike="noStrike">
                          <a:effectLst/>
                        </a:rPr>
                        <a:t>9.6%</a:t>
                      </a:r>
                      <a:endParaRPr lang="en-US" sz="800" b="0" i="0" u="none" strike="noStrike">
                        <a:solidFill>
                          <a:srgbClr val="000000"/>
                        </a:solidFill>
                        <a:effectLst/>
                        <a:latin typeface="Aptos Narrow"/>
                      </a:endParaRPr>
                    </a:p>
                  </a:txBody>
                  <a:tcPr marL="5763" marR="5763" marT="5763" marB="0" anchor="b"/>
                </a:tc>
                <a:extLst>
                  <a:ext uri="{0D108BD9-81ED-4DB2-BD59-A6C34878D82A}">
                    <a16:rowId xmlns:a16="http://schemas.microsoft.com/office/drawing/2014/main" val="3438376821"/>
                  </a:ext>
                </a:extLst>
              </a:tr>
              <a:tr h="110995">
                <a:tc>
                  <a:txBody>
                    <a:bodyPr/>
                    <a:lstStyle/>
                    <a:p>
                      <a:pPr algn="l" rtl="1" fontAlgn="b"/>
                      <a:r>
                        <a:rPr lang="ar-EG" sz="800" u="none" strike="noStrike">
                          <a:effectLst/>
                        </a:rPr>
                        <a:t>دبلوم عالى</a:t>
                      </a:r>
                      <a:endParaRPr lang="ar-EG" sz="800" b="0" i="0" u="none" strike="noStrike">
                        <a:solidFill>
                          <a:srgbClr val="000000"/>
                        </a:solidFill>
                        <a:effectLst/>
                        <a:latin typeface="Aptos Narrow"/>
                      </a:endParaRPr>
                    </a:p>
                  </a:txBody>
                  <a:tcPr marL="86450" marR="5763" marT="5763" marB="0" anchor="b"/>
                </a:tc>
                <a:tc>
                  <a:txBody>
                    <a:bodyPr/>
                    <a:lstStyle/>
                    <a:p>
                      <a:pPr algn="r" fontAlgn="b"/>
                      <a:r>
                        <a:rPr lang="en-US" sz="800" u="none" strike="noStrike">
                          <a:effectLst/>
                        </a:rPr>
                        <a:t>1433</a:t>
                      </a:r>
                      <a:endParaRPr lang="en-US" sz="800" b="0" i="0" u="none" strike="noStrike">
                        <a:solidFill>
                          <a:srgbClr val="000000"/>
                        </a:solidFill>
                        <a:effectLst/>
                        <a:latin typeface="Aptos Narrow"/>
                      </a:endParaRPr>
                    </a:p>
                  </a:txBody>
                  <a:tcPr marL="5763" marR="5763" marT="5763" marB="0" anchor="b"/>
                </a:tc>
                <a:tc>
                  <a:txBody>
                    <a:bodyPr/>
                    <a:lstStyle/>
                    <a:p>
                      <a:pPr algn="r" fontAlgn="b"/>
                      <a:r>
                        <a:rPr lang="en-US" sz="800" u="none" strike="noStrike">
                          <a:effectLst/>
                        </a:rPr>
                        <a:t>523508</a:t>
                      </a:r>
                      <a:endParaRPr lang="en-US" sz="800" b="0" i="0" u="none" strike="noStrike">
                        <a:solidFill>
                          <a:srgbClr val="000000"/>
                        </a:solidFill>
                        <a:effectLst/>
                        <a:latin typeface="Aptos Narrow"/>
                      </a:endParaRPr>
                    </a:p>
                  </a:txBody>
                  <a:tcPr marL="5763" marR="5763" marT="5763" marB="0" anchor="b"/>
                </a:tc>
                <a:tc>
                  <a:txBody>
                    <a:bodyPr/>
                    <a:lstStyle/>
                    <a:p>
                      <a:pPr algn="l" fontAlgn="b"/>
                      <a:endParaRPr lang="en-US" sz="800" b="0" i="0" u="none" strike="noStrike">
                        <a:solidFill>
                          <a:srgbClr val="000000"/>
                        </a:solidFill>
                        <a:effectLst/>
                        <a:latin typeface="Aptos Narrow"/>
                      </a:endParaRPr>
                    </a:p>
                  </a:txBody>
                  <a:tcPr marL="5763" marR="5763" marT="5763" marB="0" anchor="b"/>
                </a:tc>
                <a:tc>
                  <a:txBody>
                    <a:bodyPr/>
                    <a:lstStyle/>
                    <a:p>
                      <a:pPr algn="r" fontAlgn="b"/>
                      <a:r>
                        <a:rPr lang="en-US" sz="800" u="none" strike="noStrike">
                          <a:effectLst/>
                        </a:rPr>
                        <a:t>0.3%</a:t>
                      </a:r>
                      <a:endParaRPr lang="en-US" sz="800" b="0" i="0" u="none" strike="noStrike">
                        <a:solidFill>
                          <a:srgbClr val="000000"/>
                        </a:solidFill>
                        <a:effectLst/>
                        <a:latin typeface="Aptos Narrow"/>
                      </a:endParaRPr>
                    </a:p>
                  </a:txBody>
                  <a:tcPr marL="5763" marR="5763" marT="5763" marB="0" anchor="b"/>
                </a:tc>
                <a:extLst>
                  <a:ext uri="{0D108BD9-81ED-4DB2-BD59-A6C34878D82A}">
                    <a16:rowId xmlns:a16="http://schemas.microsoft.com/office/drawing/2014/main" val="2121252289"/>
                  </a:ext>
                </a:extLst>
              </a:tr>
              <a:tr h="110995">
                <a:tc>
                  <a:txBody>
                    <a:bodyPr/>
                    <a:lstStyle/>
                    <a:p>
                      <a:pPr algn="l" rtl="1" fontAlgn="b"/>
                      <a:r>
                        <a:rPr lang="ar-EG" sz="800" u="none" strike="noStrike">
                          <a:effectLst/>
                        </a:rPr>
                        <a:t>دكتوراه</a:t>
                      </a:r>
                      <a:endParaRPr lang="ar-EG" sz="800" b="0" i="0" u="none" strike="noStrike">
                        <a:solidFill>
                          <a:srgbClr val="000000"/>
                        </a:solidFill>
                        <a:effectLst/>
                        <a:latin typeface="Aptos Narrow"/>
                      </a:endParaRPr>
                    </a:p>
                  </a:txBody>
                  <a:tcPr marL="86450" marR="5763" marT="5763" marB="0" anchor="b"/>
                </a:tc>
                <a:tc>
                  <a:txBody>
                    <a:bodyPr/>
                    <a:lstStyle/>
                    <a:p>
                      <a:pPr algn="r" fontAlgn="b"/>
                      <a:r>
                        <a:rPr lang="en-US" sz="800" u="none" strike="noStrike">
                          <a:effectLst/>
                        </a:rPr>
                        <a:t>588</a:t>
                      </a:r>
                      <a:endParaRPr lang="en-US" sz="800" b="0" i="0" u="none" strike="noStrike">
                        <a:solidFill>
                          <a:srgbClr val="000000"/>
                        </a:solidFill>
                        <a:effectLst/>
                        <a:latin typeface="Aptos Narrow"/>
                      </a:endParaRPr>
                    </a:p>
                  </a:txBody>
                  <a:tcPr marL="5763" marR="5763" marT="5763" marB="0" anchor="b"/>
                </a:tc>
                <a:tc>
                  <a:txBody>
                    <a:bodyPr/>
                    <a:lstStyle/>
                    <a:p>
                      <a:pPr algn="r" fontAlgn="b"/>
                      <a:r>
                        <a:rPr lang="en-US" sz="800" u="none" strike="noStrike">
                          <a:effectLst/>
                        </a:rPr>
                        <a:t>523508</a:t>
                      </a:r>
                      <a:endParaRPr lang="en-US" sz="800" b="0" i="0" u="none" strike="noStrike">
                        <a:solidFill>
                          <a:srgbClr val="000000"/>
                        </a:solidFill>
                        <a:effectLst/>
                        <a:latin typeface="Aptos Narrow"/>
                      </a:endParaRPr>
                    </a:p>
                  </a:txBody>
                  <a:tcPr marL="5763" marR="5763" marT="5763" marB="0" anchor="b"/>
                </a:tc>
                <a:tc>
                  <a:txBody>
                    <a:bodyPr/>
                    <a:lstStyle/>
                    <a:p>
                      <a:pPr algn="l" fontAlgn="b"/>
                      <a:endParaRPr lang="en-US" sz="800" b="0" i="0" u="none" strike="noStrike">
                        <a:solidFill>
                          <a:srgbClr val="000000"/>
                        </a:solidFill>
                        <a:effectLst/>
                        <a:latin typeface="Aptos Narrow"/>
                      </a:endParaRPr>
                    </a:p>
                  </a:txBody>
                  <a:tcPr marL="5763" marR="5763" marT="5763" marB="0" anchor="b"/>
                </a:tc>
                <a:tc>
                  <a:txBody>
                    <a:bodyPr/>
                    <a:lstStyle/>
                    <a:p>
                      <a:pPr algn="r" fontAlgn="b"/>
                      <a:r>
                        <a:rPr lang="en-US" sz="800" u="none" strike="noStrike">
                          <a:effectLst/>
                        </a:rPr>
                        <a:t>0.1%</a:t>
                      </a:r>
                      <a:endParaRPr lang="en-US" sz="800" b="0" i="0" u="none" strike="noStrike">
                        <a:solidFill>
                          <a:srgbClr val="000000"/>
                        </a:solidFill>
                        <a:effectLst/>
                        <a:latin typeface="Aptos Narrow"/>
                      </a:endParaRPr>
                    </a:p>
                  </a:txBody>
                  <a:tcPr marL="5763" marR="5763" marT="5763" marB="0" anchor="b"/>
                </a:tc>
                <a:extLst>
                  <a:ext uri="{0D108BD9-81ED-4DB2-BD59-A6C34878D82A}">
                    <a16:rowId xmlns:a16="http://schemas.microsoft.com/office/drawing/2014/main" val="3779542951"/>
                  </a:ext>
                </a:extLst>
              </a:tr>
              <a:tr h="110995">
                <a:tc>
                  <a:txBody>
                    <a:bodyPr/>
                    <a:lstStyle/>
                    <a:p>
                      <a:pPr algn="l" rtl="1" fontAlgn="b"/>
                      <a:r>
                        <a:rPr lang="ar-EG" sz="800" u="none" strike="noStrike">
                          <a:effectLst/>
                        </a:rPr>
                        <a:t>ماجستير</a:t>
                      </a:r>
                      <a:endParaRPr lang="ar-EG" sz="800" b="0" i="0" u="none" strike="noStrike">
                        <a:solidFill>
                          <a:srgbClr val="000000"/>
                        </a:solidFill>
                        <a:effectLst/>
                        <a:latin typeface="Aptos Narrow"/>
                      </a:endParaRPr>
                    </a:p>
                  </a:txBody>
                  <a:tcPr marL="86450" marR="5763" marT="5763" marB="0" anchor="b"/>
                </a:tc>
                <a:tc>
                  <a:txBody>
                    <a:bodyPr/>
                    <a:lstStyle/>
                    <a:p>
                      <a:pPr algn="r" fontAlgn="b"/>
                      <a:r>
                        <a:rPr lang="en-US" sz="800" u="none" strike="noStrike">
                          <a:effectLst/>
                        </a:rPr>
                        <a:t>441</a:t>
                      </a:r>
                      <a:endParaRPr lang="en-US" sz="800" b="0" i="0" u="none" strike="noStrike">
                        <a:solidFill>
                          <a:srgbClr val="000000"/>
                        </a:solidFill>
                        <a:effectLst/>
                        <a:latin typeface="Aptos Narrow"/>
                      </a:endParaRPr>
                    </a:p>
                  </a:txBody>
                  <a:tcPr marL="5763" marR="5763" marT="5763" marB="0" anchor="b"/>
                </a:tc>
                <a:tc>
                  <a:txBody>
                    <a:bodyPr/>
                    <a:lstStyle/>
                    <a:p>
                      <a:pPr algn="r" fontAlgn="b"/>
                      <a:r>
                        <a:rPr lang="en-US" sz="800" u="none" strike="noStrike">
                          <a:effectLst/>
                        </a:rPr>
                        <a:t>523508</a:t>
                      </a:r>
                      <a:endParaRPr lang="en-US" sz="800" b="0" i="0" u="none" strike="noStrike">
                        <a:solidFill>
                          <a:srgbClr val="000000"/>
                        </a:solidFill>
                        <a:effectLst/>
                        <a:latin typeface="Aptos Narrow"/>
                      </a:endParaRPr>
                    </a:p>
                  </a:txBody>
                  <a:tcPr marL="5763" marR="5763" marT="5763" marB="0" anchor="b"/>
                </a:tc>
                <a:tc>
                  <a:txBody>
                    <a:bodyPr/>
                    <a:lstStyle/>
                    <a:p>
                      <a:pPr algn="l" fontAlgn="b"/>
                      <a:endParaRPr lang="en-US" sz="800" b="0" i="0" u="none" strike="noStrike">
                        <a:solidFill>
                          <a:srgbClr val="000000"/>
                        </a:solidFill>
                        <a:effectLst/>
                        <a:latin typeface="Aptos Narrow"/>
                      </a:endParaRPr>
                    </a:p>
                  </a:txBody>
                  <a:tcPr marL="5763" marR="5763" marT="5763" marB="0" anchor="b"/>
                </a:tc>
                <a:tc>
                  <a:txBody>
                    <a:bodyPr/>
                    <a:lstStyle/>
                    <a:p>
                      <a:pPr algn="r" fontAlgn="b"/>
                      <a:r>
                        <a:rPr lang="en-US" sz="800" u="none" strike="noStrike">
                          <a:effectLst/>
                        </a:rPr>
                        <a:t>0.1%</a:t>
                      </a:r>
                      <a:endParaRPr lang="en-US" sz="800" b="0" i="0" u="none" strike="noStrike">
                        <a:solidFill>
                          <a:srgbClr val="000000"/>
                        </a:solidFill>
                        <a:effectLst/>
                        <a:latin typeface="Aptos Narrow"/>
                      </a:endParaRPr>
                    </a:p>
                  </a:txBody>
                  <a:tcPr marL="5763" marR="5763" marT="5763" marB="0" anchor="b"/>
                </a:tc>
                <a:extLst>
                  <a:ext uri="{0D108BD9-81ED-4DB2-BD59-A6C34878D82A}">
                    <a16:rowId xmlns:a16="http://schemas.microsoft.com/office/drawing/2014/main" val="1269114080"/>
                  </a:ext>
                </a:extLst>
              </a:tr>
              <a:tr h="110995">
                <a:tc>
                  <a:txBody>
                    <a:bodyPr/>
                    <a:lstStyle/>
                    <a:p>
                      <a:pPr algn="l" rtl="1" fontAlgn="b"/>
                      <a:r>
                        <a:rPr lang="ar-EG" sz="800" u="none" strike="noStrike">
                          <a:effectLst/>
                        </a:rPr>
                        <a:t>محو أمية</a:t>
                      </a:r>
                      <a:endParaRPr lang="ar-EG" sz="800" b="0" i="0" u="none" strike="noStrike">
                        <a:solidFill>
                          <a:srgbClr val="000000"/>
                        </a:solidFill>
                        <a:effectLst/>
                        <a:latin typeface="Aptos Narrow"/>
                      </a:endParaRPr>
                    </a:p>
                  </a:txBody>
                  <a:tcPr marL="86450" marR="5763" marT="5763" marB="0" anchor="b"/>
                </a:tc>
                <a:tc>
                  <a:txBody>
                    <a:bodyPr/>
                    <a:lstStyle/>
                    <a:p>
                      <a:pPr algn="r" fontAlgn="b"/>
                      <a:r>
                        <a:rPr lang="en-US" sz="800" u="none" strike="noStrike">
                          <a:effectLst/>
                        </a:rPr>
                        <a:t>3167</a:t>
                      </a:r>
                      <a:endParaRPr lang="en-US" sz="800" b="0" i="0" u="none" strike="noStrike">
                        <a:solidFill>
                          <a:srgbClr val="000000"/>
                        </a:solidFill>
                        <a:effectLst/>
                        <a:latin typeface="Aptos Narrow"/>
                      </a:endParaRPr>
                    </a:p>
                  </a:txBody>
                  <a:tcPr marL="5763" marR="5763" marT="5763" marB="0" anchor="b"/>
                </a:tc>
                <a:tc>
                  <a:txBody>
                    <a:bodyPr/>
                    <a:lstStyle/>
                    <a:p>
                      <a:pPr algn="r" fontAlgn="b"/>
                      <a:r>
                        <a:rPr lang="en-US" sz="800" u="none" strike="noStrike">
                          <a:effectLst/>
                        </a:rPr>
                        <a:t>523508</a:t>
                      </a:r>
                      <a:endParaRPr lang="en-US" sz="800" b="0" i="0" u="none" strike="noStrike">
                        <a:solidFill>
                          <a:srgbClr val="000000"/>
                        </a:solidFill>
                        <a:effectLst/>
                        <a:latin typeface="Aptos Narrow"/>
                      </a:endParaRPr>
                    </a:p>
                  </a:txBody>
                  <a:tcPr marL="5763" marR="5763" marT="5763" marB="0" anchor="b"/>
                </a:tc>
                <a:tc>
                  <a:txBody>
                    <a:bodyPr/>
                    <a:lstStyle/>
                    <a:p>
                      <a:pPr algn="l" fontAlgn="b"/>
                      <a:endParaRPr lang="en-US" sz="800" b="0" i="0" u="none" strike="noStrike">
                        <a:solidFill>
                          <a:srgbClr val="000000"/>
                        </a:solidFill>
                        <a:effectLst/>
                        <a:latin typeface="Aptos Narrow"/>
                      </a:endParaRPr>
                    </a:p>
                  </a:txBody>
                  <a:tcPr marL="5763" marR="5763" marT="5763" marB="0" anchor="b"/>
                </a:tc>
                <a:tc>
                  <a:txBody>
                    <a:bodyPr/>
                    <a:lstStyle/>
                    <a:p>
                      <a:pPr algn="r" fontAlgn="b"/>
                      <a:r>
                        <a:rPr lang="en-US" sz="800" u="none" strike="noStrike">
                          <a:effectLst/>
                        </a:rPr>
                        <a:t>0.6%</a:t>
                      </a:r>
                      <a:endParaRPr lang="en-US" sz="800" b="0" i="0" u="none" strike="noStrike">
                        <a:solidFill>
                          <a:srgbClr val="000000"/>
                        </a:solidFill>
                        <a:effectLst/>
                        <a:latin typeface="Aptos Narrow"/>
                      </a:endParaRPr>
                    </a:p>
                  </a:txBody>
                  <a:tcPr marL="5763" marR="5763" marT="5763" marB="0" anchor="b"/>
                </a:tc>
                <a:extLst>
                  <a:ext uri="{0D108BD9-81ED-4DB2-BD59-A6C34878D82A}">
                    <a16:rowId xmlns:a16="http://schemas.microsoft.com/office/drawing/2014/main" val="3183785314"/>
                  </a:ext>
                </a:extLst>
              </a:tr>
              <a:tr h="216979">
                <a:tc>
                  <a:txBody>
                    <a:bodyPr/>
                    <a:lstStyle/>
                    <a:p>
                      <a:pPr algn="l" rtl="1" fontAlgn="b"/>
                      <a:r>
                        <a:rPr lang="ar-EG" sz="800" u="none" strike="noStrike">
                          <a:effectLst/>
                        </a:rPr>
                        <a:t>مؤهل جامعى</a:t>
                      </a:r>
                      <a:endParaRPr lang="ar-EG" sz="800" b="0" i="0" u="none" strike="noStrike">
                        <a:solidFill>
                          <a:srgbClr val="000000"/>
                        </a:solidFill>
                        <a:effectLst/>
                        <a:latin typeface="Aptos Narrow"/>
                      </a:endParaRPr>
                    </a:p>
                  </a:txBody>
                  <a:tcPr marL="86450" marR="5763" marT="5763" marB="0" anchor="b"/>
                </a:tc>
                <a:tc>
                  <a:txBody>
                    <a:bodyPr/>
                    <a:lstStyle/>
                    <a:p>
                      <a:pPr algn="r" fontAlgn="b"/>
                      <a:r>
                        <a:rPr lang="en-US" sz="800" u="none" strike="noStrike">
                          <a:effectLst/>
                        </a:rPr>
                        <a:t>57312</a:t>
                      </a:r>
                      <a:endParaRPr lang="en-US" sz="800" b="0" i="0" u="none" strike="noStrike">
                        <a:solidFill>
                          <a:srgbClr val="000000"/>
                        </a:solidFill>
                        <a:effectLst/>
                        <a:latin typeface="Aptos Narrow"/>
                      </a:endParaRPr>
                    </a:p>
                  </a:txBody>
                  <a:tcPr marL="5763" marR="5763" marT="5763" marB="0" anchor="b"/>
                </a:tc>
                <a:tc>
                  <a:txBody>
                    <a:bodyPr/>
                    <a:lstStyle/>
                    <a:p>
                      <a:pPr algn="r" fontAlgn="b"/>
                      <a:r>
                        <a:rPr lang="en-US" sz="800" u="none" strike="noStrike">
                          <a:effectLst/>
                        </a:rPr>
                        <a:t>523508</a:t>
                      </a:r>
                      <a:endParaRPr lang="en-US" sz="800" b="0" i="0" u="none" strike="noStrike">
                        <a:solidFill>
                          <a:srgbClr val="000000"/>
                        </a:solidFill>
                        <a:effectLst/>
                        <a:latin typeface="Aptos Narrow"/>
                      </a:endParaRPr>
                    </a:p>
                  </a:txBody>
                  <a:tcPr marL="5763" marR="5763" marT="5763" marB="0" anchor="b"/>
                </a:tc>
                <a:tc>
                  <a:txBody>
                    <a:bodyPr/>
                    <a:lstStyle/>
                    <a:p>
                      <a:pPr algn="l" fontAlgn="b"/>
                      <a:endParaRPr lang="en-US" sz="800" b="0" i="0" u="none" strike="noStrike">
                        <a:solidFill>
                          <a:srgbClr val="000000"/>
                        </a:solidFill>
                        <a:effectLst/>
                        <a:latin typeface="Aptos Narrow"/>
                      </a:endParaRPr>
                    </a:p>
                  </a:txBody>
                  <a:tcPr marL="5763" marR="5763" marT="5763" marB="0" anchor="b"/>
                </a:tc>
                <a:tc>
                  <a:txBody>
                    <a:bodyPr/>
                    <a:lstStyle/>
                    <a:p>
                      <a:pPr algn="r" fontAlgn="b"/>
                      <a:r>
                        <a:rPr lang="en-US" sz="800" u="none" strike="noStrike">
                          <a:effectLst/>
                        </a:rPr>
                        <a:t>10.9%</a:t>
                      </a:r>
                      <a:endParaRPr lang="en-US" sz="800" b="0" i="0" u="none" strike="noStrike">
                        <a:solidFill>
                          <a:srgbClr val="000000"/>
                        </a:solidFill>
                        <a:effectLst/>
                        <a:latin typeface="Aptos Narrow"/>
                      </a:endParaRPr>
                    </a:p>
                  </a:txBody>
                  <a:tcPr marL="5763" marR="5763" marT="5763" marB="0" anchor="b"/>
                </a:tc>
                <a:extLst>
                  <a:ext uri="{0D108BD9-81ED-4DB2-BD59-A6C34878D82A}">
                    <a16:rowId xmlns:a16="http://schemas.microsoft.com/office/drawing/2014/main" val="2032815724"/>
                  </a:ext>
                </a:extLst>
              </a:tr>
              <a:tr h="216979">
                <a:tc>
                  <a:txBody>
                    <a:bodyPr/>
                    <a:lstStyle/>
                    <a:p>
                      <a:pPr algn="l" rtl="1" fontAlgn="b"/>
                      <a:r>
                        <a:rPr lang="ar-EG" sz="800" u="none" strike="noStrike">
                          <a:effectLst/>
                        </a:rPr>
                        <a:t>مؤهل فوق متوسط</a:t>
                      </a:r>
                      <a:endParaRPr lang="ar-EG" sz="800" b="0" i="0" u="none" strike="noStrike">
                        <a:solidFill>
                          <a:srgbClr val="000000"/>
                        </a:solidFill>
                        <a:effectLst/>
                        <a:latin typeface="Aptos Narrow"/>
                      </a:endParaRPr>
                    </a:p>
                  </a:txBody>
                  <a:tcPr marL="86450" marR="5763" marT="5763" marB="0" anchor="b"/>
                </a:tc>
                <a:tc>
                  <a:txBody>
                    <a:bodyPr/>
                    <a:lstStyle/>
                    <a:p>
                      <a:pPr algn="r" fontAlgn="b"/>
                      <a:r>
                        <a:rPr lang="en-US" sz="800" u="none" strike="noStrike">
                          <a:effectLst/>
                        </a:rPr>
                        <a:t>21115</a:t>
                      </a:r>
                      <a:endParaRPr lang="en-US" sz="800" b="0" i="0" u="none" strike="noStrike">
                        <a:solidFill>
                          <a:srgbClr val="000000"/>
                        </a:solidFill>
                        <a:effectLst/>
                        <a:latin typeface="Aptos Narrow"/>
                      </a:endParaRPr>
                    </a:p>
                  </a:txBody>
                  <a:tcPr marL="5763" marR="5763" marT="5763" marB="0" anchor="b"/>
                </a:tc>
                <a:tc>
                  <a:txBody>
                    <a:bodyPr/>
                    <a:lstStyle/>
                    <a:p>
                      <a:pPr algn="r" fontAlgn="b"/>
                      <a:r>
                        <a:rPr lang="en-US" sz="800" u="none" strike="noStrike">
                          <a:effectLst/>
                        </a:rPr>
                        <a:t>523508</a:t>
                      </a:r>
                      <a:endParaRPr lang="en-US" sz="800" b="0" i="0" u="none" strike="noStrike">
                        <a:solidFill>
                          <a:srgbClr val="000000"/>
                        </a:solidFill>
                        <a:effectLst/>
                        <a:latin typeface="Aptos Narrow"/>
                      </a:endParaRPr>
                    </a:p>
                  </a:txBody>
                  <a:tcPr marL="5763" marR="5763" marT="5763" marB="0" anchor="b"/>
                </a:tc>
                <a:tc>
                  <a:txBody>
                    <a:bodyPr/>
                    <a:lstStyle/>
                    <a:p>
                      <a:pPr algn="l" fontAlgn="b"/>
                      <a:endParaRPr lang="en-US" sz="800" b="0" i="0" u="none" strike="noStrike">
                        <a:solidFill>
                          <a:srgbClr val="000000"/>
                        </a:solidFill>
                        <a:effectLst/>
                        <a:latin typeface="Aptos Narrow"/>
                      </a:endParaRPr>
                    </a:p>
                  </a:txBody>
                  <a:tcPr marL="5763" marR="5763" marT="5763" marB="0" anchor="b"/>
                </a:tc>
                <a:tc>
                  <a:txBody>
                    <a:bodyPr/>
                    <a:lstStyle/>
                    <a:p>
                      <a:pPr algn="r" fontAlgn="b"/>
                      <a:r>
                        <a:rPr lang="en-US" sz="800" u="none" strike="noStrike">
                          <a:effectLst/>
                        </a:rPr>
                        <a:t>4.0%</a:t>
                      </a:r>
                      <a:endParaRPr lang="en-US" sz="800" b="0" i="0" u="none" strike="noStrike">
                        <a:solidFill>
                          <a:srgbClr val="000000"/>
                        </a:solidFill>
                        <a:effectLst/>
                        <a:latin typeface="Aptos Narrow"/>
                      </a:endParaRPr>
                    </a:p>
                  </a:txBody>
                  <a:tcPr marL="5763" marR="5763" marT="5763" marB="0" anchor="b"/>
                </a:tc>
                <a:extLst>
                  <a:ext uri="{0D108BD9-81ED-4DB2-BD59-A6C34878D82A}">
                    <a16:rowId xmlns:a16="http://schemas.microsoft.com/office/drawing/2014/main" val="1571394059"/>
                  </a:ext>
                </a:extLst>
              </a:tr>
              <a:tr h="216979">
                <a:tc>
                  <a:txBody>
                    <a:bodyPr/>
                    <a:lstStyle/>
                    <a:p>
                      <a:pPr algn="l" rtl="1" fontAlgn="b"/>
                      <a:r>
                        <a:rPr lang="ar-EG" sz="800" u="none" strike="noStrike">
                          <a:effectLst/>
                        </a:rPr>
                        <a:t>مؤهل متوسط فنى</a:t>
                      </a:r>
                      <a:endParaRPr lang="ar-EG" sz="800" b="0" i="0" u="none" strike="noStrike">
                        <a:solidFill>
                          <a:srgbClr val="000000"/>
                        </a:solidFill>
                        <a:effectLst/>
                        <a:latin typeface="Aptos Narrow"/>
                      </a:endParaRPr>
                    </a:p>
                  </a:txBody>
                  <a:tcPr marL="86450" marR="5763" marT="5763" marB="0" anchor="b"/>
                </a:tc>
                <a:tc>
                  <a:txBody>
                    <a:bodyPr/>
                    <a:lstStyle/>
                    <a:p>
                      <a:pPr algn="r" fontAlgn="b"/>
                      <a:r>
                        <a:rPr lang="en-US" sz="800" u="none" strike="noStrike">
                          <a:effectLst/>
                        </a:rPr>
                        <a:t>194013</a:t>
                      </a:r>
                      <a:endParaRPr lang="en-US" sz="800" b="0" i="0" u="none" strike="noStrike">
                        <a:solidFill>
                          <a:srgbClr val="000000"/>
                        </a:solidFill>
                        <a:effectLst/>
                        <a:latin typeface="Aptos Narrow"/>
                      </a:endParaRPr>
                    </a:p>
                  </a:txBody>
                  <a:tcPr marL="5763" marR="5763" marT="5763" marB="0" anchor="b"/>
                </a:tc>
                <a:tc>
                  <a:txBody>
                    <a:bodyPr/>
                    <a:lstStyle/>
                    <a:p>
                      <a:pPr algn="r" fontAlgn="b"/>
                      <a:r>
                        <a:rPr lang="en-US" sz="800" u="none" strike="noStrike" dirty="0">
                          <a:effectLst/>
                        </a:rPr>
                        <a:t>523508</a:t>
                      </a:r>
                      <a:endParaRPr lang="en-US" sz="800" b="0" i="0" u="none" strike="noStrike" dirty="0">
                        <a:solidFill>
                          <a:srgbClr val="000000"/>
                        </a:solidFill>
                        <a:effectLst/>
                        <a:latin typeface="Aptos Narrow"/>
                      </a:endParaRPr>
                    </a:p>
                  </a:txBody>
                  <a:tcPr marL="5763" marR="5763" marT="5763" marB="0" anchor="b"/>
                </a:tc>
                <a:tc>
                  <a:txBody>
                    <a:bodyPr/>
                    <a:lstStyle/>
                    <a:p>
                      <a:pPr algn="l" fontAlgn="b"/>
                      <a:endParaRPr lang="en-US" sz="800" b="0" i="0" u="none" strike="noStrike">
                        <a:solidFill>
                          <a:srgbClr val="000000"/>
                        </a:solidFill>
                        <a:effectLst/>
                        <a:latin typeface="Aptos Narrow"/>
                      </a:endParaRPr>
                    </a:p>
                  </a:txBody>
                  <a:tcPr marL="5763" marR="5763" marT="5763" marB="0" anchor="b"/>
                </a:tc>
                <a:tc>
                  <a:txBody>
                    <a:bodyPr/>
                    <a:lstStyle/>
                    <a:p>
                      <a:pPr algn="r" fontAlgn="b"/>
                      <a:r>
                        <a:rPr lang="en-US" sz="800" u="none" strike="noStrike">
                          <a:effectLst/>
                        </a:rPr>
                        <a:t>37.1%</a:t>
                      </a:r>
                      <a:endParaRPr lang="en-US" sz="800" b="0" i="0" u="none" strike="noStrike">
                        <a:solidFill>
                          <a:srgbClr val="000000"/>
                        </a:solidFill>
                        <a:effectLst/>
                        <a:latin typeface="Aptos Narrow"/>
                      </a:endParaRPr>
                    </a:p>
                  </a:txBody>
                  <a:tcPr marL="5763" marR="5763" marT="5763" marB="0" anchor="b"/>
                </a:tc>
                <a:extLst>
                  <a:ext uri="{0D108BD9-81ED-4DB2-BD59-A6C34878D82A}">
                    <a16:rowId xmlns:a16="http://schemas.microsoft.com/office/drawing/2014/main" val="1646866353"/>
                  </a:ext>
                </a:extLst>
              </a:tr>
              <a:tr h="216979">
                <a:tc>
                  <a:txBody>
                    <a:bodyPr/>
                    <a:lstStyle/>
                    <a:p>
                      <a:pPr algn="l" rtl="1" fontAlgn="b"/>
                      <a:r>
                        <a:rPr lang="ar-EG" sz="800" u="none" strike="noStrike">
                          <a:effectLst/>
                        </a:rPr>
                        <a:t>يقرأ ويكتب بدون مؤهل</a:t>
                      </a:r>
                      <a:endParaRPr lang="ar-EG" sz="800" b="0" i="0" u="none" strike="noStrike">
                        <a:solidFill>
                          <a:srgbClr val="000000"/>
                        </a:solidFill>
                        <a:effectLst/>
                        <a:latin typeface="Aptos Narrow"/>
                      </a:endParaRPr>
                    </a:p>
                  </a:txBody>
                  <a:tcPr marL="86450" marR="5763" marT="5763" marB="0" anchor="b"/>
                </a:tc>
                <a:tc>
                  <a:txBody>
                    <a:bodyPr/>
                    <a:lstStyle/>
                    <a:p>
                      <a:pPr algn="r" fontAlgn="b"/>
                      <a:r>
                        <a:rPr lang="en-US" sz="800" u="none" strike="noStrike">
                          <a:effectLst/>
                        </a:rPr>
                        <a:t>16551</a:t>
                      </a:r>
                      <a:endParaRPr lang="en-US" sz="800" b="0" i="0" u="none" strike="noStrike">
                        <a:solidFill>
                          <a:srgbClr val="000000"/>
                        </a:solidFill>
                        <a:effectLst/>
                        <a:latin typeface="Aptos Narrow"/>
                      </a:endParaRPr>
                    </a:p>
                  </a:txBody>
                  <a:tcPr marL="5763" marR="5763" marT="5763" marB="0" anchor="b"/>
                </a:tc>
                <a:tc>
                  <a:txBody>
                    <a:bodyPr/>
                    <a:lstStyle/>
                    <a:p>
                      <a:pPr algn="r" fontAlgn="b"/>
                      <a:r>
                        <a:rPr lang="en-US" sz="800" u="none" strike="noStrike">
                          <a:effectLst/>
                        </a:rPr>
                        <a:t>523508</a:t>
                      </a:r>
                      <a:endParaRPr lang="en-US" sz="800" b="0" i="0" u="none" strike="noStrike">
                        <a:solidFill>
                          <a:srgbClr val="000000"/>
                        </a:solidFill>
                        <a:effectLst/>
                        <a:latin typeface="Aptos Narrow"/>
                      </a:endParaRPr>
                    </a:p>
                  </a:txBody>
                  <a:tcPr marL="5763" marR="5763" marT="5763" marB="0" anchor="b"/>
                </a:tc>
                <a:tc>
                  <a:txBody>
                    <a:bodyPr/>
                    <a:lstStyle/>
                    <a:p>
                      <a:pPr algn="l" fontAlgn="b"/>
                      <a:endParaRPr lang="en-US" sz="800" b="0" i="0" u="none" strike="noStrike">
                        <a:solidFill>
                          <a:srgbClr val="000000"/>
                        </a:solidFill>
                        <a:effectLst/>
                        <a:latin typeface="Aptos Narrow"/>
                      </a:endParaRPr>
                    </a:p>
                  </a:txBody>
                  <a:tcPr marL="5763" marR="5763" marT="5763" marB="0" anchor="b"/>
                </a:tc>
                <a:tc>
                  <a:txBody>
                    <a:bodyPr/>
                    <a:lstStyle/>
                    <a:p>
                      <a:pPr algn="r" fontAlgn="b"/>
                      <a:r>
                        <a:rPr lang="en-US" sz="800" u="none" strike="noStrike">
                          <a:effectLst/>
                        </a:rPr>
                        <a:t>3.2%</a:t>
                      </a:r>
                      <a:endParaRPr lang="en-US" sz="800" b="0" i="0" u="none" strike="noStrike">
                        <a:solidFill>
                          <a:srgbClr val="000000"/>
                        </a:solidFill>
                        <a:effectLst/>
                        <a:latin typeface="Aptos Narrow"/>
                      </a:endParaRPr>
                    </a:p>
                  </a:txBody>
                  <a:tcPr marL="5763" marR="5763" marT="5763" marB="0" anchor="b"/>
                </a:tc>
                <a:extLst>
                  <a:ext uri="{0D108BD9-81ED-4DB2-BD59-A6C34878D82A}">
                    <a16:rowId xmlns:a16="http://schemas.microsoft.com/office/drawing/2014/main" val="1211117109"/>
                  </a:ext>
                </a:extLst>
              </a:tr>
              <a:tr h="110995">
                <a:tc>
                  <a:txBody>
                    <a:bodyPr/>
                    <a:lstStyle/>
                    <a:p>
                      <a:pPr algn="l" rtl="1" fontAlgn="b"/>
                      <a:r>
                        <a:rPr lang="ar-EG" sz="800" u="none" strike="noStrike">
                          <a:effectLst/>
                        </a:rPr>
                        <a:t>اسيوط</a:t>
                      </a:r>
                      <a:endParaRPr lang="ar-EG" sz="800" b="1" i="0" u="none" strike="noStrike">
                        <a:solidFill>
                          <a:srgbClr val="000000"/>
                        </a:solidFill>
                        <a:effectLst/>
                        <a:latin typeface="Aptos Narrow"/>
                      </a:endParaRPr>
                    </a:p>
                  </a:txBody>
                  <a:tcPr marL="5763" marR="5763" marT="5763" marB="0" anchor="b"/>
                </a:tc>
                <a:tc>
                  <a:txBody>
                    <a:bodyPr/>
                    <a:lstStyle/>
                    <a:p>
                      <a:pPr algn="l" fontAlgn="b"/>
                      <a:endParaRPr lang="en-US" sz="800" b="1" i="0" u="none" strike="noStrike">
                        <a:solidFill>
                          <a:srgbClr val="000000"/>
                        </a:solidFill>
                        <a:effectLst/>
                        <a:latin typeface="Aptos Narrow"/>
                      </a:endParaRPr>
                    </a:p>
                  </a:txBody>
                  <a:tcPr marL="5763" marR="5763" marT="5763" marB="0" anchor="b"/>
                </a:tc>
                <a:tc>
                  <a:txBody>
                    <a:bodyPr/>
                    <a:lstStyle/>
                    <a:p>
                      <a:pPr algn="l" fontAlgn="b"/>
                      <a:endParaRPr lang="en-US" sz="800" b="1" i="0" u="none" strike="noStrike">
                        <a:solidFill>
                          <a:srgbClr val="000000"/>
                        </a:solidFill>
                        <a:effectLst/>
                        <a:latin typeface="Aptos Narrow"/>
                      </a:endParaRPr>
                    </a:p>
                  </a:txBody>
                  <a:tcPr marL="5763" marR="5763" marT="5763" marB="0" anchor="b"/>
                </a:tc>
                <a:tc>
                  <a:txBody>
                    <a:bodyPr/>
                    <a:lstStyle/>
                    <a:p>
                      <a:pPr algn="l" fontAlgn="b"/>
                      <a:endParaRPr lang="en-US" sz="800" b="0" i="0" u="none" strike="noStrike">
                        <a:solidFill>
                          <a:srgbClr val="000000"/>
                        </a:solidFill>
                        <a:effectLst/>
                        <a:latin typeface="Aptos Narrow"/>
                      </a:endParaRPr>
                    </a:p>
                  </a:txBody>
                  <a:tcPr marL="5763" marR="5763" marT="5763" marB="0" anchor="b"/>
                </a:tc>
                <a:tc>
                  <a:txBody>
                    <a:bodyPr/>
                    <a:lstStyle/>
                    <a:p>
                      <a:pPr algn="l" fontAlgn="b"/>
                      <a:endParaRPr lang="en-US" sz="800" b="0" i="0" u="none" strike="noStrike">
                        <a:solidFill>
                          <a:srgbClr val="000000"/>
                        </a:solidFill>
                        <a:effectLst/>
                        <a:latin typeface="Aptos Narrow"/>
                      </a:endParaRPr>
                    </a:p>
                  </a:txBody>
                  <a:tcPr marL="5763" marR="5763" marT="5763" marB="0" anchor="b"/>
                </a:tc>
                <a:extLst>
                  <a:ext uri="{0D108BD9-81ED-4DB2-BD59-A6C34878D82A}">
                    <a16:rowId xmlns:a16="http://schemas.microsoft.com/office/drawing/2014/main" val="1117314054"/>
                  </a:ext>
                </a:extLst>
              </a:tr>
              <a:tr h="110995">
                <a:tc>
                  <a:txBody>
                    <a:bodyPr/>
                    <a:lstStyle/>
                    <a:p>
                      <a:pPr algn="l" rtl="1" fontAlgn="b"/>
                      <a:r>
                        <a:rPr lang="ar-EG" sz="800" u="none" strike="noStrike">
                          <a:effectLst/>
                        </a:rPr>
                        <a:t>ابتدائية</a:t>
                      </a:r>
                      <a:endParaRPr lang="ar-EG" sz="800" b="0" i="0" u="none" strike="noStrike">
                        <a:solidFill>
                          <a:srgbClr val="000000"/>
                        </a:solidFill>
                        <a:effectLst/>
                        <a:latin typeface="Aptos Narrow"/>
                      </a:endParaRPr>
                    </a:p>
                  </a:txBody>
                  <a:tcPr marL="86450" marR="5763" marT="5763" marB="0" anchor="b"/>
                </a:tc>
                <a:tc>
                  <a:txBody>
                    <a:bodyPr/>
                    <a:lstStyle/>
                    <a:p>
                      <a:pPr algn="r" fontAlgn="b"/>
                      <a:r>
                        <a:rPr lang="en-US" sz="800" u="none" strike="noStrike">
                          <a:effectLst/>
                        </a:rPr>
                        <a:t>46488</a:t>
                      </a:r>
                      <a:endParaRPr lang="en-US" sz="800" b="0" i="0" u="none" strike="noStrike">
                        <a:solidFill>
                          <a:srgbClr val="000000"/>
                        </a:solidFill>
                        <a:effectLst/>
                        <a:latin typeface="Aptos Narrow"/>
                      </a:endParaRPr>
                    </a:p>
                  </a:txBody>
                  <a:tcPr marL="5763" marR="5763" marT="5763" marB="0" anchor="b"/>
                </a:tc>
                <a:tc>
                  <a:txBody>
                    <a:bodyPr/>
                    <a:lstStyle/>
                    <a:p>
                      <a:pPr algn="r" fontAlgn="b"/>
                      <a:r>
                        <a:rPr lang="en-US" sz="800" u="none" strike="noStrike">
                          <a:effectLst/>
                        </a:rPr>
                        <a:t>1087398</a:t>
                      </a:r>
                      <a:endParaRPr lang="en-US" sz="800" b="0" i="0" u="none" strike="noStrike">
                        <a:solidFill>
                          <a:srgbClr val="000000"/>
                        </a:solidFill>
                        <a:effectLst/>
                        <a:latin typeface="Aptos Narrow"/>
                      </a:endParaRPr>
                    </a:p>
                  </a:txBody>
                  <a:tcPr marL="5763" marR="5763" marT="5763" marB="0" anchor="b"/>
                </a:tc>
                <a:tc>
                  <a:txBody>
                    <a:bodyPr/>
                    <a:lstStyle/>
                    <a:p>
                      <a:pPr algn="r" fontAlgn="b"/>
                      <a:r>
                        <a:rPr lang="en-US" sz="800" u="none" strike="noStrike">
                          <a:effectLst/>
                        </a:rPr>
                        <a:t>81.3%</a:t>
                      </a:r>
                      <a:endParaRPr lang="en-US" sz="800" b="0" i="0" u="none" strike="noStrike">
                        <a:solidFill>
                          <a:srgbClr val="000000"/>
                        </a:solidFill>
                        <a:effectLst/>
                        <a:latin typeface="Aptos Narrow"/>
                      </a:endParaRPr>
                    </a:p>
                  </a:txBody>
                  <a:tcPr marL="5763" marR="5763" marT="5763" marB="0" anchor="b"/>
                </a:tc>
                <a:tc>
                  <a:txBody>
                    <a:bodyPr/>
                    <a:lstStyle/>
                    <a:p>
                      <a:pPr algn="r" fontAlgn="b"/>
                      <a:r>
                        <a:rPr lang="en-US" sz="800" u="none" strike="noStrike">
                          <a:effectLst/>
                        </a:rPr>
                        <a:t>4.3%</a:t>
                      </a:r>
                      <a:endParaRPr lang="en-US" sz="800" b="0" i="0" u="none" strike="noStrike">
                        <a:solidFill>
                          <a:srgbClr val="000000"/>
                        </a:solidFill>
                        <a:effectLst/>
                        <a:latin typeface="Aptos Narrow"/>
                      </a:endParaRPr>
                    </a:p>
                  </a:txBody>
                  <a:tcPr marL="5763" marR="5763" marT="5763" marB="0" anchor="b"/>
                </a:tc>
                <a:extLst>
                  <a:ext uri="{0D108BD9-81ED-4DB2-BD59-A6C34878D82A}">
                    <a16:rowId xmlns:a16="http://schemas.microsoft.com/office/drawing/2014/main" val="1231402759"/>
                  </a:ext>
                </a:extLst>
              </a:tr>
              <a:tr h="110995">
                <a:tc>
                  <a:txBody>
                    <a:bodyPr/>
                    <a:lstStyle/>
                    <a:p>
                      <a:pPr algn="l" rtl="1" fontAlgn="b"/>
                      <a:r>
                        <a:rPr lang="ar-EG" sz="800" u="none" strike="noStrike">
                          <a:effectLst/>
                        </a:rPr>
                        <a:t>اعدادية</a:t>
                      </a:r>
                      <a:endParaRPr lang="ar-EG" sz="800" b="0" i="0" u="none" strike="noStrike">
                        <a:solidFill>
                          <a:srgbClr val="000000"/>
                        </a:solidFill>
                        <a:effectLst/>
                        <a:latin typeface="Aptos Narrow"/>
                      </a:endParaRPr>
                    </a:p>
                  </a:txBody>
                  <a:tcPr marL="86450" marR="5763" marT="5763" marB="0" anchor="b"/>
                </a:tc>
                <a:tc>
                  <a:txBody>
                    <a:bodyPr/>
                    <a:lstStyle/>
                    <a:p>
                      <a:pPr algn="r" fontAlgn="b"/>
                      <a:r>
                        <a:rPr lang="en-US" sz="800" u="none" strike="noStrike">
                          <a:effectLst/>
                        </a:rPr>
                        <a:t>30064</a:t>
                      </a:r>
                      <a:endParaRPr lang="en-US" sz="800" b="0" i="0" u="none" strike="noStrike">
                        <a:solidFill>
                          <a:srgbClr val="000000"/>
                        </a:solidFill>
                        <a:effectLst/>
                        <a:latin typeface="Aptos Narrow"/>
                      </a:endParaRPr>
                    </a:p>
                  </a:txBody>
                  <a:tcPr marL="5763" marR="5763" marT="5763" marB="0" anchor="b"/>
                </a:tc>
                <a:tc>
                  <a:txBody>
                    <a:bodyPr/>
                    <a:lstStyle/>
                    <a:p>
                      <a:pPr algn="r" fontAlgn="b"/>
                      <a:r>
                        <a:rPr lang="en-US" sz="800" u="none" strike="noStrike">
                          <a:effectLst/>
                        </a:rPr>
                        <a:t>1087398</a:t>
                      </a:r>
                      <a:endParaRPr lang="en-US" sz="800" b="0" i="0" u="none" strike="noStrike">
                        <a:solidFill>
                          <a:srgbClr val="000000"/>
                        </a:solidFill>
                        <a:effectLst/>
                        <a:latin typeface="Aptos Narrow"/>
                      </a:endParaRPr>
                    </a:p>
                  </a:txBody>
                  <a:tcPr marL="5763" marR="5763" marT="5763" marB="0" anchor="b"/>
                </a:tc>
                <a:tc>
                  <a:txBody>
                    <a:bodyPr/>
                    <a:lstStyle/>
                    <a:p>
                      <a:pPr algn="l" fontAlgn="b"/>
                      <a:endParaRPr lang="en-US" sz="800" b="0" i="0" u="none" strike="noStrike">
                        <a:solidFill>
                          <a:srgbClr val="000000"/>
                        </a:solidFill>
                        <a:effectLst/>
                        <a:latin typeface="Aptos Narrow"/>
                      </a:endParaRPr>
                    </a:p>
                  </a:txBody>
                  <a:tcPr marL="5763" marR="5763" marT="5763" marB="0" anchor="b"/>
                </a:tc>
                <a:tc>
                  <a:txBody>
                    <a:bodyPr/>
                    <a:lstStyle/>
                    <a:p>
                      <a:pPr algn="r" fontAlgn="b"/>
                      <a:r>
                        <a:rPr lang="en-US" sz="800" u="none" strike="noStrike">
                          <a:effectLst/>
                        </a:rPr>
                        <a:t>2.8%</a:t>
                      </a:r>
                      <a:endParaRPr lang="en-US" sz="800" b="0" i="0" u="none" strike="noStrike">
                        <a:solidFill>
                          <a:srgbClr val="000000"/>
                        </a:solidFill>
                        <a:effectLst/>
                        <a:latin typeface="Aptos Narrow"/>
                      </a:endParaRPr>
                    </a:p>
                  </a:txBody>
                  <a:tcPr marL="5763" marR="5763" marT="5763" marB="0" anchor="b"/>
                </a:tc>
                <a:extLst>
                  <a:ext uri="{0D108BD9-81ED-4DB2-BD59-A6C34878D82A}">
                    <a16:rowId xmlns:a16="http://schemas.microsoft.com/office/drawing/2014/main" val="2908903971"/>
                  </a:ext>
                </a:extLst>
              </a:tr>
              <a:tr h="110995">
                <a:tc>
                  <a:txBody>
                    <a:bodyPr/>
                    <a:lstStyle/>
                    <a:p>
                      <a:pPr algn="l" rtl="1" fontAlgn="b"/>
                      <a:r>
                        <a:rPr lang="ar-EG" sz="800" u="none" strike="noStrike">
                          <a:effectLst/>
                        </a:rPr>
                        <a:t>أمـــــى</a:t>
                      </a:r>
                      <a:endParaRPr lang="ar-EG" sz="800" b="0" i="0" u="none" strike="noStrike">
                        <a:solidFill>
                          <a:srgbClr val="000000"/>
                        </a:solidFill>
                        <a:effectLst/>
                        <a:latin typeface="Aptos Narrow"/>
                      </a:endParaRPr>
                    </a:p>
                  </a:txBody>
                  <a:tcPr marL="86450" marR="5763" marT="5763" marB="0" anchor="b"/>
                </a:tc>
                <a:tc>
                  <a:txBody>
                    <a:bodyPr/>
                    <a:lstStyle/>
                    <a:p>
                      <a:pPr algn="r" fontAlgn="b"/>
                      <a:r>
                        <a:rPr lang="en-US" sz="800" u="none" strike="noStrike">
                          <a:effectLst/>
                        </a:rPr>
                        <a:t>357585</a:t>
                      </a:r>
                      <a:endParaRPr lang="en-US" sz="800" b="0" i="0" u="none" strike="noStrike">
                        <a:solidFill>
                          <a:srgbClr val="000000"/>
                        </a:solidFill>
                        <a:effectLst/>
                        <a:latin typeface="Aptos Narrow"/>
                      </a:endParaRPr>
                    </a:p>
                  </a:txBody>
                  <a:tcPr marL="5763" marR="5763" marT="5763" marB="0" anchor="b"/>
                </a:tc>
                <a:tc>
                  <a:txBody>
                    <a:bodyPr/>
                    <a:lstStyle/>
                    <a:p>
                      <a:pPr algn="r" fontAlgn="b"/>
                      <a:r>
                        <a:rPr lang="en-US" sz="800" u="none" strike="noStrike">
                          <a:effectLst/>
                        </a:rPr>
                        <a:t>1087398</a:t>
                      </a:r>
                      <a:endParaRPr lang="en-US" sz="800" b="0" i="0" u="none" strike="noStrike">
                        <a:solidFill>
                          <a:srgbClr val="000000"/>
                        </a:solidFill>
                        <a:effectLst/>
                        <a:latin typeface="Aptos Narrow"/>
                      </a:endParaRPr>
                    </a:p>
                  </a:txBody>
                  <a:tcPr marL="5763" marR="5763" marT="5763" marB="0" anchor="b"/>
                </a:tc>
                <a:tc>
                  <a:txBody>
                    <a:bodyPr/>
                    <a:lstStyle/>
                    <a:p>
                      <a:pPr algn="l" fontAlgn="b"/>
                      <a:endParaRPr lang="en-US" sz="800" b="0" i="0" u="none" strike="noStrike">
                        <a:solidFill>
                          <a:srgbClr val="000000"/>
                        </a:solidFill>
                        <a:effectLst/>
                        <a:latin typeface="Aptos Narrow"/>
                      </a:endParaRPr>
                    </a:p>
                  </a:txBody>
                  <a:tcPr marL="5763" marR="5763" marT="5763" marB="0" anchor="b"/>
                </a:tc>
                <a:tc>
                  <a:txBody>
                    <a:bodyPr/>
                    <a:lstStyle/>
                    <a:p>
                      <a:pPr algn="r" fontAlgn="b"/>
                      <a:r>
                        <a:rPr lang="en-US" sz="800" u="none" strike="noStrike">
                          <a:effectLst/>
                        </a:rPr>
                        <a:t>32.9%</a:t>
                      </a:r>
                      <a:endParaRPr lang="en-US" sz="800" b="0" i="0" u="none" strike="noStrike">
                        <a:solidFill>
                          <a:srgbClr val="000000"/>
                        </a:solidFill>
                        <a:effectLst/>
                        <a:latin typeface="Aptos Narrow"/>
                      </a:endParaRPr>
                    </a:p>
                  </a:txBody>
                  <a:tcPr marL="5763" marR="5763" marT="5763" marB="0" anchor="b"/>
                </a:tc>
                <a:extLst>
                  <a:ext uri="{0D108BD9-81ED-4DB2-BD59-A6C34878D82A}">
                    <a16:rowId xmlns:a16="http://schemas.microsoft.com/office/drawing/2014/main" val="525262162"/>
                  </a:ext>
                </a:extLst>
              </a:tr>
              <a:tr h="110995">
                <a:tc>
                  <a:txBody>
                    <a:bodyPr/>
                    <a:lstStyle/>
                    <a:p>
                      <a:pPr algn="l" rtl="1" fontAlgn="b"/>
                      <a:r>
                        <a:rPr lang="ar-EG" sz="800" u="none" strike="noStrike">
                          <a:effectLst/>
                        </a:rPr>
                        <a:t>تربية فكرية</a:t>
                      </a:r>
                      <a:endParaRPr lang="ar-EG" sz="800" b="0" i="0" u="none" strike="noStrike">
                        <a:solidFill>
                          <a:srgbClr val="000000"/>
                        </a:solidFill>
                        <a:effectLst/>
                        <a:latin typeface="Aptos Narrow"/>
                      </a:endParaRPr>
                    </a:p>
                  </a:txBody>
                  <a:tcPr marL="86450" marR="5763" marT="5763" marB="0" anchor="b"/>
                </a:tc>
                <a:tc>
                  <a:txBody>
                    <a:bodyPr/>
                    <a:lstStyle/>
                    <a:p>
                      <a:pPr algn="r" fontAlgn="b"/>
                      <a:r>
                        <a:rPr lang="en-US" sz="800" u="none" strike="noStrike">
                          <a:effectLst/>
                        </a:rPr>
                        <a:t>952</a:t>
                      </a:r>
                      <a:endParaRPr lang="en-US" sz="800" b="0" i="0" u="none" strike="noStrike">
                        <a:solidFill>
                          <a:srgbClr val="000000"/>
                        </a:solidFill>
                        <a:effectLst/>
                        <a:latin typeface="Aptos Narrow"/>
                      </a:endParaRPr>
                    </a:p>
                  </a:txBody>
                  <a:tcPr marL="5763" marR="5763" marT="5763" marB="0" anchor="b"/>
                </a:tc>
                <a:tc>
                  <a:txBody>
                    <a:bodyPr/>
                    <a:lstStyle/>
                    <a:p>
                      <a:pPr algn="r" fontAlgn="b"/>
                      <a:r>
                        <a:rPr lang="en-US" sz="800" u="none" strike="noStrike">
                          <a:effectLst/>
                        </a:rPr>
                        <a:t>1087398</a:t>
                      </a:r>
                      <a:endParaRPr lang="en-US" sz="800" b="0" i="0" u="none" strike="noStrike">
                        <a:solidFill>
                          <a:srgbClr val="000000"/>
                        </a:solidFill>
                        <a:effectLst/>
                        <a:latin typeface="Aptos Narrow"/>
                      </a:endParaRPr>
                    </a:p>
                  </a:txBody>
                  <a:tcPr marL="5763" marR="5763" marT="5763" marB="0" anchor="b"/>
                </a:tc>
                <a:tc>
                  <a:txBody>
                    <a:bodyPr/>
                    <a:lstStyle/>
                    <a:p>
                      <a:pPr algn="l" fontAlgn="b"/>
                      <a:endParaRPr lang="en-US" sz="800" b="0" i="0" u="none" strike="noStrike">
                        <a:solidFill>
                          <a:srgbClr val="000000"/>
                        </a:solidFill>
                        <a:effectLst/>
                        <a:latin typeface="Aptos Narrow"/>
                      </a:endParaRPr>
                    </a:p>
                  </a:txBody>
                  <a:tcPr marL="5763" marR="5763" marT="5763" marB="0" anchor="b"/>
                </a:tc>
                <a:tc>
                  <a:txBody>
                    <a:bodyPr/>
                    <a:lstStyle/>
                    <a:p>
                      <a:pPr algn="r" fontAlgn="b"/>
                      <a:r>
                        <a:rPr lang="en-US" sz="800" u="none" strike="noStrike">
                          <a:effectLst/>
                        </a:rPr>
                        <a:t>0.1%</a:t>
                      </a:r>
                      <a:endParaRPr lang="en-US" sz="800" b="0" i="0" u="none" strike="noStrike">
                        <a:solidFill>
                          <a:srgbClr val="000000"/>
                        </a:solidFill>
                        <a:effectLst/>
                        <a:latin typeface="Aptos Narrow"/>
                      </a:endParaRPr>
                    </a:p>
                  </a:txBody>
                  <a:tcPr marL="5763" marR="5763" marT="5763" marB="0" anchor="b"/>
                </a:tc>
                <a:extLst>
                  <a:ext uri="{0D108BD9-81ED-4DB2-BD59-A6C34878D82A}">
                    <a16:rowId xmlns:a16="http://schemas.microsoft.com/office/drawing/2014/main" val="3922727495"/>
                  </a:ext>
                </a:extLst>
              </a:tr>
              <a:tr h="216979">
                <a:tc>
                  <a:txBody>
                    <a:bodyPr/>
                    <a:lstStyle/>
                    <a:p>
                      <a:pPr algn="l" rtl="1" fontAlgn="b"/>
                      <a:r>
                        <a:rPr lang="ar-EG" sz="800" u="none" strike="noStrike">
                          <a:effectLst/>
                        </a:rPr>
                        <a:t>ثانوية عامة / أزهرى</a:t>
                      </a:r>
                      <a:endParaRPr lang="ar-EG" sz="800" b="0" i="0" u="none" strike="noStrike">
                        <a:solidFill>
                          <a:srgbClr val="000000"/>
                        </a:solidFill>
                        <a:effectLst/>
                        <a:latin typeface="Aptos Narrow"/>
                      </a:endParaRPr>
                    </a:p>
                  </a:txBody>
                  <a:tcPr marL="86450" marR="5763" marT="5763" marB="0" anchor="b"/>
                </a:tc>
                <a:tc>
                  <a:txBody>
                    <a:bodyPr/>
                    <a:lstStyle/>
                    <a:p>
                      <a:pPr algn="r" fontAlgn="b"/>
                      <a:r>
                        <a:rPr lang="en-US" sz="800" u="none" strike="noStrike">
                          <a:effectLst/>
                        </a:rPr>
                        <a:t>63557</a:t>
                      </a:r>
                      <a:endParaRPr lang="en-US" sz="800" b="0" i="0" u="none" strike="noStrike">
                        <a:solidFill>
                          <a:srgbClr val="000000"/>
                        </a:solidFill>
                        <a:effectLst/>
                        <a:latin typeface="Aptos Narrow"/>
                      </a:endParaRPr>
                    </a:p>
                  </a:txBody>
                  <a:tcPr marL="5763" marR="5763" marT="5763" marB="0" anchor="b"/>
                </a:tc>
                <a:tc>
                  <a:txBody>
                    <a:bodyPr/>
                    <a:lstStyle/>
                    <a:p>
                      <a:pPr algn="r" fontAlgn="b"/>
                      <a:r>
                        <a:rPr lang="en-US" sz="800" u="none" strike="noStrike">
                          <a:effectLst/>
                        </a:rPr>
                        <a:t>1087398</a:t>
                      </a:r>
                      <a:endParaRPr lang="en-US" sz="800" b="0" i="0" u="none" strike="noStrike">
                        <a:solidFill>
                          <a:srgbClr val="000000"/>
                        </a:solidFill>
                        <a:effectLst/>
                        <a:latin typeface="Aptos Narrow"/>
                      </a:endParaRPr>
                    </a:p>
                  </a:txBody>
                  <a:tcPr marL="5763" marR="5763" marT="5763" marB="0" anchor="b"/>
                </a:tc>
                <a:tc>
                  <a:txBody>
                    <a:bodyPr/>
                    <a:lstStyle/>
                    <a:p>
                      <a:pPr algn="l" fontAlgn="b"/>
                      <a:endParaRPr lang="en-US" sz="800" b="0" i="0" u="none" strike="noStrike">
                        <a:solidFill>
                          <a:srgbClr val="000000"/>
                        </a:solidFill>
                        <a:effectLst/>
                        <a:latin typeface="Aptos Narrow"/>
                      </a:endParaRPr>
                    </a:p>
                  </a:txBody>
                  <a:tcPr marL="5763" marR="5763" marT="5763" marB="0" anchor="b"/>
                </a:tc>
                <a:tc>
                  <a:txBody>
                    <a:bodyPr/>
                    <a:lstStyle/>
                    <a:p>
                      <a:pPr algn="r" fontAlgn="b"/>
                      <a:r>
                        <a:rPr lang="en-US" sz="800" u="none" strike="noStrike">
                          <a:effectLst/>
                        </a:rPr>
                        <a:t>5.8%</a:t>
                      </a:r>
                      <a:endParaRPr lang="en-US" sz="800" b="0" i="0" u="none" strike="noStrike">
                        <a:solidFill>
                          <a:srgbClr val="000000"/>
                        </a:solidFill>
                        <a:effectLst/>
                        <a:latin typeface="Aptos Narrow"/>
                      </a:endParaRPr>
                    </a:p>
                  </a:txBody>
                  <a:tcPr marL="5763" marR="5763" marT="5763" marB="0" anchor="b"/>
                </a:tc>
                <a:extLst>
                  <a:ext uri="{0D108BD9-81ED-4DB2-BD59-A6C34878D82A}">
                    <a16:rowId xmlns:a16="http://schemas.microsoft.com/office/drawing/2014/main" val="1415175647"/>
                  </a:ext>
                </a:extLst>
              </a:tr>
              <a:tr h="110995">
                <a:tc>
                  <a:txBody>
                    <a:bodyPr/>
                    <a:lstStyle/>
                    <a:p>
                      <a:pPr algn="l" rtl="1" fontAlgn="b"/>
                      <a:r>
                        <a:rPr lang="ar-EG" sz="800" u="none" strike="noStrike">
                          <a:effectLst/>
                        </a:rPr>
                        <a:t>دبلوم عالى</a:t>
                      </a:r>
                      <a:endParaRPr lang="ar-EG" sz="800" b="0" i="0" u="none" strike="noStrike">
                        <a:solidFill>
                          <a:srgbClr val="000000"/>
                        </a:solidFill>
                        <a:effectLst/>
                        <a:latin typeface="Aptos Narrow"/>
                      </a:endParaRPr>
                    </a:p>
                  </a:txBody>
                  <a:tcPr marL="86450" marR="5763" marT="5763" marB="0" anchor="b"/>
                </a:tc>
                <a:tc>
                  <a:txBody>
                    <a:bodyPr/>
                    <a:lstStyle/>
                    <a:p>
                      <a:pPr algn="r" fontAlgn="b"/>
                      <a:r>
                        <a:rPr lang="en-US" sz="800" u="none" strike="noStrike">
                          <a:effectLst/>
                        </a:rPr>
                        <a:t>2589</a:t>
                      </a:r>
                      <a:endParaRPr lang="en-US" sz="800" b="0" i="0" u="none" strike="noStrike">
                        <a:solidFill>
                          <a:srgbClr val="000000"/>
                        </a:solidFill>
                        <a:effectLst/>
                        <a:latin typeface="Aptos Narrow"/>
                      </a:endParaRPr>
                    </a:p>
                  </a:txBody>
                  <a:tcPr marL="5763" marR="5763" marT="5763" marB="0" anchor="b"/>
                </a:tc>
                <a:tc>
                  <a:txBody>
                    <a:bodyPr/>
                    <a:lstStyle/>
                    <a:p>
                      <a:pPr algn="r" fontAlgn="b"/>
                      <a:r>
                        <a:rPr lang="en-US" sz="800" u="none" strike="noStrike">
                          <a:effectLst/>
                        </a:rPr>
                        <a:t>1087398</a:t>
                      </a:r>
                      <a:endParaRPr lang="en-US" sz="800" b="0" i="0" u="none" strike="noStrike">
                        <a:solidFill>
                          <a:srgbClr val="000000"/>
                        </a:solidFill>
                        <a:effectLst/>
                        <a:latin typeface="Aptos Narrow"/>
                      </a:endParaRPr>
                    </a:p>
                  </a:txBody>
                  <a:tcPr marL="5763" marR="5763" marT="5763" marB="0" anchor="b"/>
                </a:tc>
                <a:tc>
                  <a:txBody>
                    <a:bodyPr/>
                    <a:lstStyle/>
                    <a:p>
                      <a:pPr algn="l" fontAlgn="b"/>
                      <a:endParaRPr lang="en-US" sz="800" b="0" i="0" u="none" strike="noStrike">
                        <a:solidFill>
                          <a:srgbClr val="000000"/>
                        </a:solidFill>
                        <a:effectLst/>
                        <a:latin typeface="Aptos Narrow"/>
                      </a:endParaRPr>
                    </a:p>
                  </a:txBody>
                  <a:tcPr marL="5763" marR="5763" marT="5763" marB="0" anchor="b"/>
                </a:tc>
                <a:tc>
                  <a:txBody>
                    <a:bodyPr/>
                    <a:lstStyle/>
                    <a:p>
                      <a:pPr algn="r" fontAlgn="b"/>
                      <a:r>
                        <a:rPr lang="en-US" sz="800" u="none" strike="noStrike">
                          <a:effectLst/>
                        </a:rPr>
                        <a:t>0.2%</a:t>
                      </a:r>
                      <a:endParaRPr lang="en-US" sz="800" b="0" i="0" u="none" strike="noStrike">
                        <a:solidFill>
                          <a:srgbClr val="000000"/>
                        </a:solidFill>
                        <a:effectLst/>
                        <a:latin typeface="Aptos Narrow"/>
                      </a:endParaRPr>
                    </a:p>
                  </a:txBody>
                  <a:tcPr marL="5763" marR="5763" marT="5763" marB="0" anchor="b"/>
                </a:tc>
                <a:extLst>
                  <a:ext uri="{0D108BD9-81ED-4DB2-BD59-A6C34878D82A}">
                    <a16:rowId xmlns:a16="http://schemas.microsoft.com/office/drawing/2014/main" val="354979183"/>
                  </a:ext>
                </a:extLst>
              </a:tr>
              <a:tr h="110995">
                <a:tc>
                  <a:txBody>
                    <a:bodyPr/>
                    <a:lstStyle/>
                    <a:p>
                      <a:pPr algn="l" rtl="1" fontAlgn="b"/>
                      <a:r>
                        <a:rPr lang="ar-EG" sz="800" u="none" strike="noStrike">
                          <a:effectLst/>
                        </a:rPr>
                        <a:t>دكتوراه</a:t>
                      </a:r>
                      <a:endParaRPr lang="ar-EG" sz="800" b="0" i="0" u="none" strike="noStrike">
                        <a:solidFill>
                          <a:srgbClr val="000000"/>
                        </a:solidFill>
                        <a:effectLst/>
                        <a:latin typeface="Aptos Narrow"/>
                      </a:endParaRPr>
                    </a:p>
                  </a:txBody>
                  <a:tcPr marL="86450" marR="5763" marT="5763" marB="0" anchor="b"/>
                </a:tc>
                <a:tc>
                  <a:txBody>
                    <a:bodyPr/>
                    <a:lstStyle/>
                    <a:p>
                      <a:pPr algn="r" fontAlgn="b"/>
                      <a:r>
                        <a:rPr lang="en-US" sz="800" u="none" strike="noStrike">
                          <a:effectLst/>
                        </a:rPr>
                        <a:t>2311</a:t>
                      </a:r>
                      <a:endParaRPr lang="en-US" sz="800" b="0" i="0" u="none" strike="noStrike">
                        <a:solidFill>
                          <a:srgbClr val="000000"/>
                        </a:solidFill>
                        <a:effectLst/>
                        <a:latin typeface="Aptos Narrow"/>
                      </a:endParaRPr>
                    </a:p>
                  </a:txBody>
                  <a:tcPr marL="5763" marR="5763" marT="5763" marB="0" anchor="b"/>
                </a:tc>
                <a:tc>
                  <a:txBody>
                    <a:bodyPr/>
                    <a:lstStyle/>
                    <a:p>
                      <a:pPr algn="r" fontAlgn="b"/>
                      <a:r>
                        <a:rPr lang="en-US" sz="800" u="none" strike="noStrike">
                          <a:effectLst/>
                        </a:rPr>
                        <a:t>1087398</a:t>
                      </a:r>
                      <a:endParaRPr lang="en-US" sz="800" b="0" i="0" u="none" strike="noStrike">
                        <a:solidFill>
                          <a:srgbClr val="000000"/>
                        </a:solidFill>
                        <a:effectLst/>
                        <a:latin typeface="Aptos Narrow"/>
                      </a:endParaRPr>
                    </a:p>
                  </a:txBody>
                  <a:tcPr marL="5763" marR="5763" marT="5763" marB="0" anchor="b"/>
                </a:tc>
                <a:tc>
                  <a:txBody>
                    <a:bodyPr/>
                    <a:lstStyle/>
                    <a:p>
                      <a:pPr algn="l" fontAlgn="b"/>
                      <a:endParaRPr lang="en-US" sz="800" b="0" i="0" u="none" strike="noStrike">
                        <a:solidFill>
                          <a:srgbClr val="000000"/>
                        </a:solidFill>
                        <a:effectLst/>
                        <a:latin typeface="Aptos Narrow"/>
                      </a:endParaRPr>
                    </a:p>
                  </a:txBody>
                  <a:tcPr marL="5763" marR="5763" marT="5763" marB="0" anchor="b"/>
                </a:tc>
                <a:tc>
                  <a:txBody>
                    <a:bodyPr/>
                    <a:lstStyle/>
                    <a:p>
                      <a:pPr algn="r" fontAlgn="b"/>
                      <a:r>
                        <a:rPr lang="en-US" sz="800" u="none" strike="noStrike">
                          <a:effectLst/>
                        </a:rPr>
                        <a:t>0.2%</a:t>
                      </a:r>
                      <a:endParaRPr lang="en-US" sz="800" b="0" i="0" u="none" strike="noStrike">
                        <a:solidFill>
                          <a:srgbClr val="000000"/>
                        </a:solidFill>
                        <a:effectLst/>
                        <a:latin typeface="Aptos Narrow"/>
                      </a:endParaRPr>
                    </a:p>
                  </a:txBody>
                  <a:tcPr marL="5763" marR="5763" marT="5763" marB="0" anchor="b"/>
                </a:tc>
                <a:extLst>
                  <a:ext uri="{0D108BD9-81ED-4DB2-BD59-A6C34878D82A}">
                    <a16:rowId xmlns:a16="http://schemas.microsoft.com/office/drawing/2014/main" val="3193416093"/>
                  </a:ext>
                </a:extLst>
              </a:tr>
              <a:tr h="110995">
                <a:tc>
                  <a:txBody>
                    <a:bodyPr/>
                    <a:lstStyle/>
                    <a:p>
                      <a:pPr algn="l" rtl="1" fontAlgn="b"/>
                      <a:r>
                        <a:rPr lang="ar-EG" sz="800" u="none" strike="noStrike">
                          <a:effectLst/>
                        </a:rPr>
                        <a:t>ماجستير</a:t>
                      </a:r>
                      <a:endParaRPr lang="ar-EG" sz="800" b="0" i="0" u="none" strike="noStrike">
                        <a:solidFill>
                          <a:srgbClr val="000000"/>
                        </a:solidFill>
                        <a:effectLst/>
                        <a:latin typeface="Aptos Narrow"/>
                      </a:endParaRPr>
                    </a:p>
                  </a:txBody>
                  <a:tcPr marL="86450" marR="5763" marT="5763" marB="0" anchor="b"/>
                </a:tc>
                <a:tc>
                  <a:txBody>
                    <a:bodyPr/>
                    <a:lstStyle/>
                    <a:p>
                      <a:pPr algn="r" fontAlgn="b"/>
                      <a:r>
                        <a:rPr lang="en-US" sz="800" u="none" strike="noStrike">
                          <a:effectLst/>
                        </a:rPr>
                        <a:t>2147</a:t>
                      </a:r>
                      <a:endParaRPr lang="en-US" sz="800" b="0" i="0" u="none" strike="noStrike">
                        <a:solidFill>
                          <a:srgbClr val="000000"/>
                        </a:solidFill>
                        <a:effectLst/>
                        <a:latin typeface="Aptos Narrow"/>
                      </a:endParaRPr>
                    </a:p>
                  </a:txBody>
                  <a:tcPr marL="5763" marR="5763" marT="5763" marB="0" anchor="b"/>
                </a:tc>
                <a:tc>
                  <a:txBody>
                    <a:bodyPr/>
                    <a:lstStyle/>
                    <a:p>
                      <a:pPr algn="r" fontAlgn="b"/>
                      <a:r>
                        <a:rPr lang="en-US" sz="800" u="none" strike="noStrike">
                          <a:effectLst/>
                        </a:rPr>
                        <a:t>1087398</a:t>
                      </a:r>
                      <a:endParaRPr lang="en-US" sz="800" b="0" i="0" u="none" strike="noStrike">
                        <a:solidFill>
                          <a:srgbClr val="000000"/>
                        </a:solidFill>
                        <a:effectLst/>
                        <a:latin typeface="Aptos Narrow"/>
                      </a:endParaRPr>
                    </a:p>
                  </a:txBody>
                  <a:tcPr marL="5763" marR="5763" marT="5763" marB="0" anchor="b"/>
                </a:tc>
                <a:tc>
                  <a:txBody>
                    <a:bodyPr/>
                    <a:lstStyle/>
                    <a:p>
                      <a:pPr algn="l" fontAlgn="b"/>
                      <a:endParaRPr lang="en-US" sz="800" b="0" i="0" u="none" strike="noStrike">
                        <a:solidFill>
                          <a:srgbClr val="000000"/>
                        </a:solidFill>
                        <a:effectLst/>
                        <a:latin typeface="Aptos Narrow"/>
                      </a:endParaRPr>
                    </a:p>
                  </a:txBody>
                  <a:tcPr marL="5763" marR="5763" marT="5763" marB="0" anchor="b"/>
                </a:tc>
                <a:tc>
                  <a:txBody>
                    <a:bodyPr/>
                    <a:lstStyle/>
                    <a:p>
                      <a:pPr algn="r" fontAlgn="b"/>
                      <a:r>
                        <a:rPr lang="en-US" sz="800" u="none" strike="noStrike">
                          <a:effectLst/>
                        </a:rPr>
                        <a:t>0.2%</a:t>
                      </a:r>
                      <a:endParaRPr lang="en-US" sz="800" b="0" i="0" u="none" strike="noStrike">
                        <a:solidFill>
                          <a:srgbClr val="000000"/>
                        </a:solidFill>
                        <a:effectLst/>
                        <a:latin typeface="Aptos Narrow"/>
                      </a:endParaRPr>
                    </a:p>
                  </a:txBody>
                  <a:tcPr marL="5763" marR="5763" marT="5763" marB="0" anchor="b"/>
                </a:tc>
                <a:extLst>
                  <a:ext uri="{0D108BD9-81ED-4DB2-BD59-A6C34878D82A}">
                    <a16:rowId xmlns:a16="http://schemas.microsoft.com/office/drawing/2014/main" val="1621503544"/>
                  </a:ext>
                </a:extLst>
              </a:tr>
              <a:tr h="110995">
                <a:tc>
                  <a:txBody>
                    <a:bodyPr/>
                    <a:lstStyle/>
                    <a:p>
                      <a:pPr algn="l" rtl="1" fontAlgn="b"/>
                      <a:r>
                        <a:rPr lang="ar-EG" sz="800" u="none" strike="noStrike">
                          <a:effectLst/>
                        </a:rPr>
                        <a:t>محو أمية</a:t>
                      </a:r>
                      <a:endParaRPr lang="ar-EG" sz="800" b="0" i="0" u="none" strike="noStrike">
                        <a:solidFill>
                          <a:srgbClr val="000000"/>
                        </a:solidFill>
                        <a:effectLst/>
                        <a:latin typeface="Aptos Narrow"/>
                      </a:endParaRPr>
                    </a:p>
                  </a:txBody>
                  <a:tcPr marL="86450" marR="5763" marT="5763" marB="0" anchor="b"/>
                </a:tc>
                <a:tc>
                  <a:txBody>
                    <a:bodyPr/>
                    <a:lstStyle/>
                    <a:p>
                      <a:pPr algn="r" fontAlgn="b"/>
                      <a:r>
                        <a:rPr lang="en-US" sz="800" u="none" strike="noStrike">
                          <a:effectLst/>
                        </a:rPr>
                        <a:t>3962</a:t>
                      </a:r>
                      <a:endParaRPr lang="en-US" sz="800" b="0" i="0" u="none" strike="noStrike">
                        <a:solidFill>
                          <a:srgbClr val="000000"/>
                        </a:solidFill>
                        <a:effectLst/>
                        <a:latin typeface="Aptos Narrow"/>
                      </a:endParaRPr>
                    </a:p>
                  </a:txBody>
                  <a:tcPr marL="5763" marR="5763" marT="5763" marB="0" anchor="b"/>
                </a:tc>
                <a:tc>
                  <a:txBody>
                    <a:bodyPr/>
                    <a:lstStyle/>
                    <a:p>
                      <a:pPr algn="r" fontAlgn="b"/>
                      <a:r>
                        <a:rPr lang="en-US" sz="800" u="none" strike="noStrike">
                          <a:effectLst/>
                        </a:rPr>
                        <a:t>1087398</a:t>
                      </a:r>
                      <a:endParaRPr lang="en-US" sz="800" b="0" i="0" u="none" strike="noStrike">
                        <a:solidFill>
                          <a:srgbClr val="000000"/>
                        </a:solidFill>
                        <a:effectLst/>
                        <a:latin typeface="Aptos Narrow"/>
                      </a:endParaRPr>
                    </a:p>
                  </a:txBody>
                  <a:tcPr marL="5763" marR="5763" marT="5763" marB="0" anchor="b"/>
                </a:tc>
                <a:tc>
                  <a:txBody>
                    <a:bodyPr/>
                    <a:lstStyle/>
                    <a:p>
                      <a:pPr algn="l" fontAlgn="b"/>
                      <a:endParaRPr lang="en-US" sz="800" b="0" i="0" u="none" strike="noStrike">
                        <a:solidFill>
                          <a:srgbClr val="000000"/>
                        </a:solidFill>
                        <a:effectLst/>
                        <a:latin typeface="Aptos Narrow"/>
                      </a:endParaRPr>
                    </a:p>
                  </a:txBody>
                  <a:tcPr marL="5763" marR="5763" marT="5763" marB="0" anchor="b"/>
                </a:tc>
                <a:tc>
                  <a:txBody>
                    <a:bodyPr/>
                    <a:lstStyle/>
                    <a:p>
                      <a:pPr algn="r" fontAlgn="b"/>
                      <a:r>
                        <a:rPr lang="en-US" sz="800" u="none" strike="noStrike">
                          <a:effectLst/>
                        </a:rPr>
                        <a:t>0.4%</a:t>
                      </a:r>
                      <a:endParaRPr lang="en-US" sz="800" b="0" i="0" u="none" strike="noStrike">
                        <a:solidFill>
                          <a:srgbClr val="000000"/>
                        </a:solidFill>
                        <a:effectLst/>
                        <a:latin typeface="Aptos Narrow"/>
                      </a:endParaRPr>
                    </a:p>
                  </a:txBody>
                  <a:tcPr marL="5763" marR="5763" marT="5763" marB="0" anchor="b"/>
                </a:tc>
                <a:extLst>
                  <a:ext uri="{0D108BD9-81ED-4DB2-BD59-A6C34878D82A}">
                    <a16:rowId xmlns:a16="http://schemas.microsoft.com/office/drawing/2014/main" val="4111946036"/>
                  </a:ext>
                </a:extLst>
              </a:tr>
              <a:tr h="216979">
                <a:tc>
                  <a:txBody>
                    <a:bodyPr/>
                    <a:lstStyle/>
                    <a:p>
                      <a:pPr algn="l" rtl="1" fontAlgn="b"/>
                      <a:r>
                        <a:rPr lang="ar-EG" sz="800" u="none" strike="noStrike">
                          <a:effectLst/>
                        </a:rPr>
                        <a:t>مؤهل جامعى</a:t>
                      </a:r>
                      <a:endParaRPr lang="ar-EG" sz="800" b="0" i="0" u="none" strike="noStrike">
                        <a:solidFill>
                          <a:srgbClr val="000000"/>
                        </a:solidFill>
                        <a:effectLst/>
                        <a:latin typeface="Aptos Narrow"/>
                      </a:endParaRPr>
                    </a:p>
                  </a:txBody>
                  <a:tcPr marL="86450" marR="5763" marT="5763" marB="0" anchor="b"/>
                </a:tc>
                <a:tc>
                  <a:txBody>
                    <a:bodyPr/>
                    <a:lstStyle/>
                    <a:p>
                      <a:pPr algn="r" fontAlgn="b"/>
                      <a:r>
                        <a:rPr lang="en-US" sz="800" u="none" strike="noStrike">
                          <a:effectLst/>
                        </a:rPr>
                        <a:t>155997</a:t>
                      </a:r>
                      <a:endParaRPr lang="en-US" sz="800" b="0" i="0" u="none" strike="noStrike">
                        <a:solidFill>
                          <a:srgbClr val="000000"/>
                        </a:solidFill>
                        <a:effectLst/>
                        <a:latin typeface="Aptos Narrow"/>
                      </a:endParaRPr>
                    </a:p>
                  </a:txBody>
                  <a:tcPr marL="5763" marR="5763" marT="5763" marB="0" anchor="b"/>
                </a:tc>
                <a:tc>
                  <a:txBody>
                    <a:bodyPr/>
                    <a:lstStyle/>
                    <a:p>
                      <a:pPr algn="r" fontAlgn="b"/>
                      <a:r>
                        <a:rPr lang="en-US" sz="800" u="none" strike="noStrike">
                          <a:effectLst/>
                        </a:rPr>
                        <a:t>1087398</a:t>
                      </a:r>
                      <a:endParaRPr lang="en-US" sz="800" b="0" i="0" u="none" strike="noStrike">
                        <a:solidFill>
                          <a:srgbClr val="000000"/>
                        </a:solidFill>
                        <a:effectLst/>
                        <a:latin typeface="Aptos Narrow"/>
                      </a:endParaRPr>
                    </a:p>
                  </a:txBody>
                  <a:tcPr marL="5763" marR="5763" marT="5763" marB="0" anchor="b"/>
                </a:tc>
                <a:tc>
                  <a:txBody>
                    <a:bodyPr/>
                    <a:lstStyle/>
                    <a:p>
                      <a:pPr algn="l" fontAlgn="b"/>
                      <a:endParaRPr lang="en-US" sz="800" b="0" i="0" u="none" strike="noStrike">
                        <a:solidFill>
                          <a:srgbClr val="000000"/>
                        </a:solidFill>
                        <a:effectLst/>
                        <a:latin typeface="Aptos Narrow"/>
                      </a:endParaRPr>
                    </a:p>
                  </a:txBody>
                  <a:tcPr marL="5763" marR="5763" marT="5763" marB="0" anchor="b"/>
                </a:tc>
                <a:tc>
                  <a:txBody>
                    <a:bodyPr/>
                    <a:lstStyle/>
                    <a:p>
                      <a:pPr algn="r" fontAlgn="b"/>
                      <a:r>
                        <a:rPr lang="en-US" sz="800" u="none" strike="noStrike">
                          <a:effectLst/>
                        </a:rPr>
                        <a:t>14.3%</a:t>
                      </a:r>
                      <a:endParaRPr lang="en-US" sz="800" b="0" i="0" u="none" strike="noStrike">
                        <a:solidFill>
                          <a:srgbClr val="000000"/>
                        </a:solidFill>
                        <a:effectLst/>
                        <a:latin typeface="Aptos Narrow"/>
                      </a:endParaRPr>
                    </a:p>
                  </a:txBody>
                  <a:tcPr marL="5763" marR="5763" marT="5763" marB="0" anchor="b"/>
                </a:tc>
                <a:extLst>
                  <a:ext uri="{0D108BD9-81ED-4DB2-BD59-A6C34878D82A}">
                    <a16:rowId xmlns:a16="http://schemas.microsoft.com/office/drawing/2014/main" val="1550656553"/>
                  </a:ext>
                </a:extLst>
              </a:tr>
              <a:tr h="216979">
                <a:tc>
                  <a:txBody>
                    <a:bodyPr/>
                    <a:lstStyle/>
                    <a:p>
                      <a:pPr algn="l" rtl="1" fontAlgn="b"/>
                      <a:r>
                        <a:rPr lang="ar-EG" sz="800" u="none" strike="noStrike">
                          <a:effectLst/>
                        </a:rPr>
                        <a:t>مؤهل فوق متوسط</a:t>
                      </a:r>
                      <a:endParaRPr lang="ar-EG" sz="800" b="0" i="0" u="none" strike="noStrike">
                        <a:solidFill>
                          <a:srgbClr val="000000"/>
                        </a:solidFill>
                        <a:effectLst/>
                        <a:latin typeface="Aptos Narrow"/>
                      </a:endParaRPr>
                    </a:p>
                  </a:txBody>
                  <a:tcPr marL="86450" marR="5763" marT="5763" marB="0" anchor="b"/>
                </a:tc>
                <a:tc>
                  <a:txBody>
                    <a:bodyPr/>
                    <a:lstStyle/>
                    <a:p>
                      <a:pPr algn="r" fontAlgn="b"/>
                      <a:r>
                        <a:rPr lang="en-US" sz="800" u="none" strike="noStrike">
                          <a:effectLst/>
                        </a:rPr>
                        <a:t>39159</a:t>
                      </a:r>
                      <a:endParaRPr lang="en-US" sz="800" b="0" i="0" u="none" strike="noStrike">
                        <a:solidFill>
                          <a:srgbClr val="000000"/>
                        </a:solidFill>
                        <a:effectLst/>
                        <a:latin typeface="Aptos Narrow"/>
                      </a:endParaRPr>
                    </a:p>
                  </a:txBody>
                  <a:tcPr marL="5763" marR="5763" marT="5763" marB="0" anchor="b"/>
                </a:tc>
                <a:tc>
                  <a:txBody>
                    <a:bodyPr/>
                    <a:lstStyle/>
                    <a:p>
                      <a:pPr algn="r" fontAlgn="b"/>
                      <a:r>
                        <a:rPr lang="en-US" sz="800" u="none" strike="noStrike">
                          <a:effectLst/>
                        </a:rPr>
                        <a:t>1087398</a:t>
                      </a:r>
                      <a:endParaRPr lang="en-US" sz="800" b="0" i="0" u="none" strike="noStrike">
                        <a:solidFill>
                          <a:srgbClr val="000000"/>
                        </a:solidFill>
                        <a:effectLst/>
                        <a:latin typeface="Aptos Narrow"/>
                      </a:endParaRPr>
                    </a:p>
                  </a:txBody>
                  <a:tcPr marL="5763" marR="5763" marT="5763" marB="0" anchor="b"/>
                </a:tc>
                <a:tc>
                  <a:txBody>
                    <a:bodyPr/>
                    <a:lstStyle/>
                    <a:p>
                      <a:pPr algn="l" fontAlgn="b"/>
                      <a:endParaRPr lang="en-US" sz="800" b="0" i="0" u="none" strike="noStrike">
                        <a:solidFill>
                          <a:srgbClr val="000000"/>
                        </a:solidFill>
                        <a:effectLst/>
                        <a:latin typeface="Aptos Narrow"/>
                      </a:endParaRPr>
                    </a:p>
                  </a:txBody>
                  <a:tcPr marL="5763" marR="5763" marT="5763" marB="0" anchor="b"/>
                </a:tc>
                <a:tc>
                  <a:txBody>
                    <a:bodyPr/>
                    <a:lstStyle/>
                    <a:p>
                      <a:pPr algn="r" fontAlgn="b"/>
                      <a:r>
                        <a:rPr lang="en-US" sz="800" u="none" strike="noStrike">
                          <a:effectLst/>
                        </a:rPr>
                        <a:t>3.6%</a:t>
                      </a:r>
                      <a:endParaRPr lang="en-US" sz="800" b="0" i="0" u="none" strike="noStrike">
                        <a:solidFill>
                          <a:srgbClr val="000000"/>
                        </a:solidFill>
                        <a:effectLst/>
                        <a:latin typeface="Aptos Narrow"/>
                      </a:endParaRPr>
                    </a:p>
                  </a:txBody>
                  <a:tcPr marL="5763" marR="5763" marT="5763" marB="0" anchor="b"/>
                </a:tc>
                <a:extLst>
                  <a:ext uri="{0D108BD9-81ED-4DB2-BD59-A6C34878D82A}">
                    <a16:rowId xmlns:a16="http://schemas.microsoft.com/office/drawing/2014/main" val="3114941940"/>
                  </a:ext>
                </a:extLst>
              </a:tr>
              <a:tr h="216979">
                <a:tc>
                  <a:txBody>
                    <a:bodyPr/>
                    <a:lstStyle/>
                    <a:p>
                      <a:pPr algn="l" rtl="1" fontAlgn="b"/>
                      <a:r>
                        <a:rPr lang="ar-EG" sz="800" u="none" strike="noStrike">
                          <a:effectLst/>
                        </a:rPr>
                        <a:t>مؤهل متوسط فنى</a:t>
                      </a:r>
                      <a:endParaRPr lang="ar-EG" sz="800" b="0" i="0" u="none" strike="noStrike">
                        <a:solidFill>
                          <a:srgbClr val="000000"/>
                        </a:solidFill>
                        <a:effectLst/>
                        <a:latin typeface="Aptos Narrow"/>
                      </a:endParaRPr>
                    </a:p>
                  </a:txBody>
                  <a:tcPr marL="86450" marR="5763" marT="5763" marB="0" anchor="b"/>
                </a:tc>
                <a:tc>
                  <a:txBody>
                    <a:bodyPr/>
                    <a:lstStyle/>
                    <a:p>
                      <a:pPr algn="r" fontAlgn="b"/>
                      <a:r>
                        <a:rPr lang="en-US" sz="800" u="none" strike="noStrike">
                          <a:effectLst/>
                        </a:rPr>
                        <a:t>346205</a:t>
                      </a:r>
                      <a:endParaRPr lang="en-US" sz="800" b="0" i="0" u="none" strike="noStrike">
                        <a:solidFill>
                          <a:srgbClr val="000000"/>
                        </a:solidFill>
                        <a:effectLst/>
                        <a:latin typeface="Aptos Narrow"/>
                      </a:endParaRPr>
                    </a:p>
                  </a:txBody>
                  <a:tcPr marL="5763" marR="5763" marT="5763" marB="0" anchor="b"/>
                </a:tc>
                <a:tc>
                  <a:txBody>
                    <a:bodyPr/>
                    <a:lstStyle/>
                    <a:p>
                      <a:pPr algn="r" fontAlgn="b"/>
                      <a:r>
                        <a:rPr lang="en-US" sz="800" u="none" strike="noStrike">
                          <a:effectLst/>
                        </a:rPr>
                        <a:t>1087398</a:t>
                      </a:r>
                      <a:endParaRPr lang="en-US" sz="800" b="0" i="0" u="none" strike="noStrike">
                        <a:solidFill>
                          <a:srgbClr val="000000"/>
                        </a:solidFill>
                        <a:effectLst/>
                        <a:latin typeface="Aptos Narrow"/>
                      </a:endParaRPr>
                    </a:p>
                  </a:txBody>
                  <a:tcPr marL="5763" marR="5763" marT="5763" marB="0" anchor="b"/>
                </a:tc>
                <a:tc>
                  <a:txBody>
                    <a:bodyPr/>
                    <a:lstStyle/>
                    <a:p>
                      <a:pPr algn="l" fontAlgn="b"/>
                      <a:endParaRPr lang="en-US" sz="800" b="0" i="0" u="none" strike="noStrike">
                        <a:solidFill>
                          <a:srgbClr val="000000"/>
                        </a:solidFill>
                        <a:effectLst/>
                        <a:latin typeface="Aptos Narrow"/>
                      </a:endParaRPr>
                    </a:p>
                  </a:txBody>
                  <a:tcPr marL="5763" marR="5763" marT="5763" marB="0" anchor="b"/>
                </a:tc>
                <a:tc>
                  <a:txBody>
                    <a:bodyPr/>
                    <a:lstStyle/>
                    <a:p>
                      <a:pPr algn="r" fontAlgn="b"/>
                      <a:r>
                        <a:rPr lang="en-US" sz="800" u="none" strike="noStrike">
                          <a:effectLst/>
                        </a:rPr>
                        <a:t>31.8%</a:t>
                      </a:r>
                      <a:endParaRPr lang="en-US" sz="800" b="0" i="0" u="none" strike="noStrike">
                        <a:solidFill>
                          <a:srgbClr val="000000"/>
                        </a:solidFill>
                        <a:effectLst/>
                        <a:latin typeface="Aptos Narrow"/>
                      </a:endParaRPr>
                    </a:p>
                  </a:txBody>
                  <a:tcPr marL="5763" marR="5763" marT="5763" marB="0" anchor="b"/>
                </a:tc>
                <a:extLst>
                  <a:ext uri="{0D108BD9-81ED-4DB2-BD59-A6C34878D82A}">
                    <a16:rowId xmlns:a16="http://schemas.microsoft.com/office/drawing/2014/main" val="3330943920"/>
                  </a:ext>
                </a:extLst>
              </a:tr>
              <a:tr h="216979">
                <a:tc>
                  <a:txBody>
                    <a:bodyPr/>
                    <a:lstStyle/>
                    <a:p>
                      <a:pPr algn="l" rtl="1" fontAlgn="b"/>
                      <a:r>
                        <a:rPr lang="ar-EG" sz="800" u="none" strike="noStrike">
                          <a:effectLst/>
                        </a:rPr>
                        <a:t>يقرأ ويكتب بدون مؤهل</a:t>
                      </a:r>
                      <a:endParaRPr lang="ar-EG" sz="800" b="0" i="0" u="none" strike="noStrike">
                        <a:solidFill>
                          <a:srgbClr val="000000"/>
                        </a:solidFill>
                        <a:effectLst/>
                        <a:latin typeface="Aptos Narrow"/>
                      </a:endParaRPr>
                    </a:p>
                  </a:txBody>
                  <a:tcPr marL="86450" marR="5763" marT="5763" marB="0" anchor="b"/>
                </a:tc>
                <a:tc>
                  <a:txBody>
                    <a:bodyPr/>
                    <a:lstStyle/>
                    <a:p>
                      <a:pPr algn="r" fontAlgn="b"/>
                      <a:r>
                        <a:rPr lang="en-US" sz="800" u="none" strike="noStrike">
                          <a:effectLst/>
                        </a:rPr>
                        <a:t>36380</a:t>
                      </a:r>
                      <a:endParaRPr lang="en-US" sz="800" b="0" i="0" u="none" strike="noStrike">
                        <a:solidFill>
                          <a:srgbClr val="000000"/>
                        </a:solidFill>
                        <a:effectLst/>
                        <a:latin typeface="Aptos Narrow"/>
                      </a:endParaRPr>
                    </a:p>
                  </a:txBody>
                  <a:tcPr marL="5763" marR="5763" marT="5763" marB="0" anchor="b"/>
                </a:tc>
                <a:tc>
                  <a:txBody>
                    <a:bodyPr/>
                    <a:lstStyle/>
                    <a:p>
                      <a:pPr algn="r" fontAlgn="b"/>
                      <a:r>
                        <a:rPr lang="en-US" sz="800" u="none" strike="noStrike">
                          <a:effectLst/>
                        </a:rPr>
                        <a:t>1087398</a:t>
                      </a:r>
                      <a:endParaRPr lang="en-US" sz="800" b="0" i="0" u="none" strike="noStrike">
                        <a:solidFill>
                          <a:srgbClr val="000000"/>
                        </a:solidFill>
                        <a:effectLst/>
                        <a:latin typeface="Aptos Narrow"/>
                      </a:endParaRPr>
                    </a:p>
                  </a:txBody>
                  <a:tcPr marL="5763" marR="5763" marT="5763" marB="0" anchor="b"/>
                </a:tc>
                <a:tc>
                  <a:txBody>
                    <a:bodyPr/>
                    <a:lstStyle/>
                    <a:p>
                      <a:pPr algn="l" fontAlgn="b"/>
                      <a:endParaRPr lang="en-US" sz="800" b="0" i="0" u="none" strike="noStrike">
                        <a:solidFill>
                          <a:srgbClr val="000000"/>
                        </a:solidFill>
                        <a:effectLst/>
                        <a:latin typeface="Aptos Narrow"/>
                      </a:endParaRPr>
                    </a:p>
                  </a:txBody>
                  <a:tcPr marL="5763" marR="5763" marT="5763" marB="0" anchor="b"/>
                </a:tc>
                <a:tc>
                  <a:txBody>
                    <a:bodyPr/>
                    <a:lstStyle/>
                    <a:p>
                      <a:pPr algn="r" fontAlgn="b"/>
                      <a:r>
                        <a:rPr lang="en-US" sz="800" u="none" strike="noStrike" dirty="0">
                          <a:effectLst/>
                        </a:rPr>
                        <a:t>3.3%</a:t>
                      </a:r>
                      <a:endParaRPr lang="en-US" sz="800" b="0" i="0" u="none" strike="noStrike" dirty="0">
                        <a:solidFill>
                          <a:srgbClr val="000000"/>
                        </a:solidFill>
                        <a:effectLst/>
                        <a:latin typeface="Aptos Narrow"/>
                      </a:endParaRPr>
                    </a:p>
                  </a:txBody>
                  <a:tcPr marL="5763" marR="5763" marT="5763" marB="0" anchor="b"/>
                </a:tc>
                <a:extLst>
                  <a:ext uri="{0D108BD9-81ED-4DB2-BD59-A6C34878D82A}">
                    <a16:rowId xmlns:a16="http://schemas.microsoft.com/office/drawing/2014/main" val="658878867"/>
                  </a:ext>
                </a:extLst>
              </a:tr>
            </a:tbl>
          </a:graphicData>
        </a:graphic>
      </p:graphicFrame>
      <p:graphicFrame>
        <p:nvGraphicFramePr>
          <p:cNvPr id="13" name="Table 12">
            <a:extLst>
              <a:ext uri="{FF2B5EF4-FFF2-40B4-BE49-F238E27FC236}">
                <a16:creationId xmlns:a16="http://schemas.microsoft.com/office/drawing/2014/main" id="{14CE6219-7D22-4675-B274-CFF379565A02}"/>
              </a:ext>
            </a:extLst>
          </p:cNvPr>
          <p:cNvGraphicFramePr>
            <a:graphicFrameLocks noGrp="1"/>
          </p:cNvGraphicFramePr>
          <p:nvPr>
            <p:extLst>
              <p:ext uri="{D42A27DB-BD31-4B8C-83A1-F6EECF244321}">
                <p14:modId xmlns:p14="http://schemas.microsoft.com/office/powerpoint/2010/main" val="3197450063"/>
              </p:ext>
            </p:extLst>
          </p:nvPr>
        </p:nvGraphicFramePr>
        <p:xfrm>
          <a:off x="4101592" y="1370656"/>
          <a:ext cx="3282188" cy="4802179"/>
        </p:xfrm>
        <a:graphic>
          <a:graphicData uri="http://schemas.openxmlformats.org/drawingml/2006/table">
            <a:tbl>
              <a:tblPr>
                <a:tableStyleId>{5C22544A-7EE6-4342-B048-85BDC9FD1C3A}</a:tableStyleId>
              </a:tblPr>
              <a:tblGrid>
                <a:gridCol w="810290">
                  <a:extLst>
                    <a:ext uri="{9D8B030D-6E8A-4147-A177-3AD203B41FA5}">
                      <a16:colId xmlns:a16="http://schemas.microsoft.com/office/drawing/2014/main" val="2343682193"/>
                    </a:ext>
                  </a:extLst>
                </a:gridCol>
                <a:gridCol w="810290">
                  <a:extLst>
                    <a:ext uri="{9D8B030D-6E8A-4147-A177-3AD203B41FA5}">
                      <a16:colId xmlns:a16="http://schemas.microsoft.com/office/drawing/2014/main" val="1422033874"/>
                    </a:ext>
                  </a:extLst>
                </a:gridCol>
                <a:gridCol w="810290">
                  <a:extLst>
                    <a:ext uri="{9D8B030D-6E8A-4147-A177-3AD203B41FA5}">
                      <a16:colId xmlns:a16="http://schemas.microsoft.com/office/drawing/2014/main" val="1958640900"/>
                    </a:ext>
                  </a:extLst>
                </a:gridCol>
                <a:gridCol w="851318">
                  <a:extLst>
                    <a:ext uri="{9D8B030D-6E8A-4147-A177-3AD203B41FA5}">
                      <a16:colId xmlns:a16="http://schemas.microsoft.com/office/drawing/2014/main" val="2585087018"/>
                    </a:ext>
                  </a:extLst>
                </a:gridCol>
              </a:tblGrid>
              <a:tr h="91633">
                <a:tc>
                  <a:txBody>
                    <a:bodyPr/>
                    <a:lstStyle/>
                    <a:p>
                      <a:pPr algn="l" fontAlgn="b"/>
                      <a:r>
                        <a:rPr lang="en-US" sz="500" u="none" strike="noStrike">
                          <a:effectLst/>
                        </a:rPr>
                        <a:t>Row Labels</a:t>
                      </a:r>
                      <a:endParaRPr lang="en-US" sz="500" b="1" i="0" u="none" strike="noStrike">
                        <a:solidFill>
                          <a:srgbClr val="000000"/>
                        </a:solidFill>
                        <a:effectLst/>
                        <a:latin typeface="Aptos Narrow"/>
                      </a:endParaRPr>
                    </a:p>
                  </a:txBody>
                  <a:tcPr marL="3489" marR="3489" marT="3489" marB="0" anchor="b"/>
                </a:tc>
                <a:tc>
                  <a:txBody>
                    <a:bodyPr/>
                    <a:lstStyle/>
                    <a:p>
                      <a:pPr algn="l" fontAlgn="b"/>
                      <a:r>
                        <a:rPr lang="en-US" sz="500" u="none" strike="noStrike">
                          <a:effectLst/>
                        </a:rPr>
                        <a:t>Total emp</a:t>
                      </a:r>
                      <a:endParaRPr lang="en-US" sz="500" b="1" i="0" u="none" strike="noStrike">
                        <a:solidFill>
                          <a:srgbClr val="000000"/>
                        </a:solidFill>
                        <a:effectLst/>
                        <a:latin typeface="Aptos Narrow"/>
                      </a:endParaRPr>
                    </a:p>
                  </a:txBody>
                  <a:tcPr marL="3489" marR="3489" marT="3489" marB="0" anchor="b"/>
                </a:tc>
                <a:tc>
                  <a:txBody>
                    <a:bodyPr/>
                    <a:lstStyle/>
                    <a:p>
                      <a:pPr algn="l" fontAlgn="b"/>
                      <a:r>
                        <a:rPr lang="en-US" sz="500" u="none" strike="noStrike">
                          <a:effectLst/>
                        </a:rPr>
                        <a:t>Not insured emp</a:t>
                      </a:r>
                      <a:endParaRPr lang="en-US" sz="500" b="1" i="0" u="none" strike="noStrike">
                        <a:solidFill>
                          <a:srgbClr val="000000"/>
                        </a:solidFill>
                        <a:effectLst/>
                        <a:latin typeface="Aptos Narrow"/>
                      </a:endParaRPr>
                    </a:p>
                  </a:txBody>
                  <a:tcPr marL="3489" marR="3489" marT="3489" marB="0" anchor="b"/>
                </a:tc>
                <a:tc>
                  <a:txBody>
                    <a:bodyPr/>
                    <a:lstStyle/>
                    <a:p>
                      <a:pPr algn="l" fontAlgn="b"/>
                      <a:r>
                        <a:rPr lang="en-US" sz="500" u="none" strike="noStrike">
                          <a:effectLst/>
                        </a:rPr>
                        <a:t>%of n.i emp</a:t>
                      </a:r>
                      <a:endParaRPr lang="en-US" sz="500" b="0" i="0" u="none" strike="noStrike">
                        <a:solidFill>
                          <a:srgbClr val="000000"/>
                        </a:solidFill>
                        <a:effectLst/>
                        <a:latin typeface="Aptos Narrow"/>
                      </a:endParaRPr>
                    </a:p>
                  </a:txBody>
                  <a:tcPr marL="3489" marR="3489" marT="3489" marB="0" anchor="b"/>
                </a:tc>
                <a:extLst>
                  <a:ext uri="{0D108BD9-81ED-4DB2-BD59-A6C34878D82A}">
                    <a16:rowId xmlns:a16="http://schemas.microsoft.com/office/drawing/2014/main" val="2431844285"/>
                  </a:ext>
                </a:extLst>
              </a:tr>
              <a:tr h="91633">
                <a:tc>
                  <a:txBody>
                    <a:bodyPr/>
                    <a:lstStyle/>
                    <a:p>
                      <a:pPr algn="l" rtl="1" fontAlgn="b"/>
                      <a:r>
                        <a:rPr lang="ar-EG" sz="500" u="none" strike="noStrike">
                          <a:effectLst/>
                        </a:rPr>
                        <a:t>اسوان</a:t>
                      </a:r>
                      <a:endParaRPr lang="ar-EG" sz="500" b="1" i="0" u="none" strike="noStrike">
                        <a:solidFill>
                          <a:srgbClr val="000000"/>
                        </a:solidFill>
                        <a:effectLst/>
                        <a:latin typeface="Aptos Narrow"/>
                      </a:endParaRPr>
                    </a:p>
                  </a:txBody>
                  <a:tcPr marL="3489" marR="3489" marT="3489" marB="0" anchor="b"/>
                </a:tc>
                <a:tc>
                  <a:txBody>
                    <a:bodyPr/>
                    <a:lstStyle/>
                    <a:p>
                      <a:pPr algn="l" fontAlgn="b"/>
                      <a:endParaRPr lang="en-US" sz="500" b="1" i="0" u="none" strike="noStrike">
                        <a:solidFill>
                          <a:srgbClr val="000000"/>
                        </a:solidFill>
                        <a:effectLst/>
                        <a:latin typeface="Aptos Narrow"/>
                      </a:endParaRPr>
                    </a:p>
                  </a:txBody>
                  <a:tcPr marL="3489" marR="3489" marT="3489" marB="0" anchor="b"/>
                </a:tc>
                <a:tc>
                  <a:txBody>
                    <a:bodyPr/>
                    <a:lstStyle/>
                    <a:p>
                      <a:pPr algn="l" fontAlgn="b"/>
                      <a:endParaRPr lang="en-US" sz="500" b="1" i="0" u="none" strike="noStrike">
                        <a:solidFill>
                          <a:srgbClr val="000000"/>
                        </a:solidFill>
                        <a:effectLst/>
                        <a:latin typeface="Aptos Narrow"/>
                      </a:endParaRPr>
                    </a:p>
                  </a:txBody>
                  <a:tcPr marL="3489" marR="3489" marT="3489" marB="0" anchor="b"/>
                </a:tc>
                <a:tc>
                  <a:txBody>
                    <a:bodyPr/>
                    <a:lstStyle/>
                    <a:p>
                      <a:pPr algn="l" fontAlgn="b"/>
                      <a:endParaRPr lang="en-US" sz="500" b="0" i="0" u="none" strike="noStrike">
                        <a:solidFill>
                          <a:srgbClr val="000000"/>
                        </a:solidFill>
                        <a:effectLst/>
                        <a:latin typeface="Aptos Narrow"/>
                      </a:endParaRPr>
                    </a:p>
                  </a:txBody>
                  <a:tcPr marL="3489" marR="3489" marT="3489" marB="0" anchor="b"/>
                </a:tc>
                <a:extLst>
                  <a:ext uri="{0D108BD9-81ED-4DB2-BD59-A6C34878D82A}">
                    <a16:rowId xmlns:a16="http://schemas.microsoft.com/office/drawing/2014/main" val="3563097771"/>
                  </a:ext>
                </a:extLst>
              </a:tr>
              <a:tr h="170064">
                <a:tc>
                  <a:txBody>
                    <a:bodyPr/>
                    <a:lstStyle/>
                    <a:p>
                      <a:pPr algn="l" rtl="1" fontAlgn="b"/>
                      <a:r>
                        <a:rPr lang="ar-EG" sz="500" u="none" strike="noStrike">
                          <a:effectLst/>
                        </a:rPr>
                        <a:t>غير مشترك وغير مستفيد</a:t>
                      </a:r>
                      <a:endParaRPr lang="ar-EG" sz="500" b="0" i="0" u="none" strike="noStrike">
                        <a:solidFill>
                          <a:srgbClr val="000000"/>
                        </a:solidFill>
                        <a:effectLst/>
                        <a:latin typeface="Aptos Narrow"/>
                      </a:endParaRPr>
                    </a:p>
                  </a:txBody>
                  <a:tcPr marL="52342" marR="3489" marT="3489" marB="0" anchor="b"/>
                </a:tc>
                <a:tc>
                  <a:txBody>
                    <a:bodyPr/>
                    <a:lstStyle/>
                    <a:p>
                      <a:pPr algn="r" fontAlgn="b"/>
                      <a:r>
                        <a:rPr lang="en-US" sz="500" u="none" strike="noStrike">
                          <a:effectLst/>
                        </a:rPr>
                        <a:t>523508</a:t>
                      </a:r>
                      <a:endParaRPr lang="en-US" sz="500" b="0" i="0" u="none" strike="noStrike">
                        <a:solidFill>
                          <a:srgbClr val="000000"/>
                        </a:solidFill>
                        <a:effectLst/>
                        <a:latin typeface="Aptos Narrow"/>
                      </a:endParaRPr>
                    </a:p>
                  </a:txBody>
                  <a:tcPr marL="3489" marR="3489" marT="3489" marB="0" anchor="b"/>
                </a:tc>
                <a:tc>
                  <a:txBody>
                    <a:bodyPr/>
                    <a:lstStyle/>
                    <a:p>
                      <a:pPr algn="r" fontAlgn="b"/>
                      <a:r>
                        <a:rPr lang="en-US" sz="500" u="none" strike="noStrike">
                          <a:effectLst/>
                        </a:rPr>
                        <a:t>368179</a:t>
                      </a:r>
                      <a:endParaRPr lang="en-US" sz="500" b="0" i="0" u="none" strike="noStrike">
                        <a:solidFill>
                          <a:srgbClr val="000000"/>
                        </a:solidFill>
                        <a:effectLst/>
                        <a:latin typeface="Aptos Narrow"/>
                      </a:endParaRPr>
                    </a:p>
                  </a:txBody>
                  <a:tcPr marL="3489" marR="3489" marT="3489" marB="0" anchor="b"/>
                </a:tc>
                <a:tc>
                  <a:txBody>
                    <a:bodyPr/>
                    <a:lstStyle/>
                    <a:p>
                      <a:pPr algn="r" fontAlgn="b"/>
                      <a:r>
                        <a:rPr lang="en-US" sz="500" u="none" strike="noStrike" dirty="0">
                          <a:effectLst/>
                        </a:rPr>
                        <a:t>70.3%</a:t>
                      </a:r>
                      <a:endParaRPr lang="en-US" sz="500" b="0" i="0" u="none" strike="noStrike" dirty="0">
                        <a:solidFill>
                          <a:srgbClr val="000000"/>
                        </a:solidFill>
                        <a:effectLst/>
                        <a:latin typeface="Aptos Narrow"/>
                      </a:endParaRPr>
                    </a:p>
                  </a:txBody>
                  <a:tcPr marL="3489" marR="3489" marT="3489" marB="0" anchor="b"/>
                </a:tc>
                <a:extLst>
                  <a:ext uri="{0D108BD9-81ED-4DB2-BD59-A6C34878D82A}">
                    <a16:rowId xmlns:a16="http://schemas.microsoft.com/office/drawing/2014/main" val="659056369"/>
                  </a:ext>
                </a:extLst>
              </a:tr>
              <a:tr h="91633">
                <a:tc>
                  <a:txBody>
                    <a:bodyPr/>
                    <a:lstStyle/>
                    <a:p>
                      <a:pPr algn="l" rtl="1" fontAlgn="b"/>
                      <a:r>
                        <a:rPr lang="ar-EG" sz="500" u="none" strike="noStrike">
                          <a:effectLst/>
                        </a:rPr>
                        <a:t>اسيوط</a:t>
                      </a:r>
                      <a:endParaRPr lang="ar-EG" sz="500" b="1" i="0" u="none" strike="noStrike">
                        <a:solidFill>
                          <a:srgbClr val="000000"/>
                        </a:solidFill>
                        <a:effectLst/>
                        <a:latin typeface="Aptos Narrow"/>
                      </a:endParaRPr>
                    </a:p>
                  </a:txBody>
                  <a:tcPr marL="3489" marR="3489" marT="3489" marB="0" anchor="b"/>
                </a:tc>
                <a:tc>
                  <a:txBody>
                    <a:bodyPr/>
                    <a:lstStyle/>
                    <a:p>
                      <a:pPr algn="l" fontAlgn="b"/>
                      <a:endParaRPr lang="en-US" sz="500" b="1" i="0" u="none" strike="noStrike">
                        <a:solidFill>
                          <a:srgbClr val="000000"/>
                        </a:solidFill>
                        <a:effectLst/>
                        <a:latin typeface="Aptos Narrow"/>
                      </a:endParaRPr>
                    </a:p>
                  </a:txBody>
                  <a:tcPr marL="3489" marR="3489" marT="3489" marB="0" anchor="b"/>
                </a:tc>
                <a:tc>
                  <a:txBody>
                    <a:bodyPr/>
                    <a:lstStyle/>
                    <a:p>
                      <a:pPr algn="l" fontAlgn="b"/>
                      <a:endParaRPr lang="en-US" sz="500" b="1" i="0" u="none" strike="noStrike">
                        <a:solidFill>
                          <a:srgbClr val="000000"/>
                        </a:solidFill>
                        <a:effectLst/>
                        <a:latin typeface="Aptos Narrow"/>
                      </a:endParaRPr>
                    </a:p>
                  </a:txBody>
                  <a:tcPr marL="3489" marR="3489" marT="3489" marB="0" anchor="b"/>
                </a:tc>
                <a:tc>
                  <a:txBody>
                    <a:bodyPr/>
                    <a:lstStyle/>
                    <a:p>
                      <a:pPr algn="l" fontAlgn="b"/>
                      <a:endParaRPr lang="en-US" sz="500" b="0" i="0" u="none" strike="noStrike">
                        <a:solidFill>
                          <a:srgbClr val="000000"/>
                        </a:solidFill>
                        <a:effectLst/>
                        <a:latin typeface="Aptos Narrow"/>
                      </a:endParaRPr>
                    </a:p>
                  </a:txBody>
                  <a:tcPr marL="3489" marR="3489" marT="3489" marB="0" anchor="b"/>
                </a:tc>
                <a:extLst>
                  <a:ext uri="{0D108BD9-81ED-4DB2-BD59-A6C34878D82A}">
                    <a16:rowId xmlns:a16="http://schemas.microsoft.com/office/drawing/2014/main" val="200229580"/>
                  </a:ext>
                </a:extLst>
              </a:tr>
              <a:tr h="170064">
                <a:tc>
                  <a:txBody>
                    <a:bodyPr/>
                    <a:lstStyle/>
                    <a:p>
                      <a:pPr algn="l" rtl="1" fontAlgn="b"/>
                      <a:r>
                        <a:rPr lang="ar-EG" sz="500" u="none" strike="noStrike">
                          <a:effectLst/>
                        </a:rPr>
                        <a:t>غير مشترك وغير مستفيد</a:t>
                      </a:r>
                      <a:endParaRPr lang="ar-EG" sz="500" b="0" i="0" u="none" strike="noStrike">
                        <a:solidFill>
                          <a:srgbClr val="000000"/>
                        </a:solidFill>
                        <a:effectLst/>
                        <a:latin typeface="Aptos Narrow"/>
                      </a:endParaRPr>
                    </a:p>
                  </a:txBody>
                  <a:tcPr marL="52342" marR="3489" marT="3489" marB="0" anchor="b"/>
                </a:tc>
                <a:tc>
                  <a:txBody>
                    <a:bodyPr/>
                    <a:lstStyle/>
                    <a:p>
                      <a:pPr algn="r" fontAlgn="b"/>
                      <a:r>
                        <a:rPr lang="en-US" sz="500" u="none" strike="noStrike">
                          <a:effectLst/>
                        </a:rPr>
                        <a:t>1087398</a:t>
                      </a:r>
                      <a:endParaRPr lang="en-US" sz="500" b="0" i="0" u="none" strike="noStrike">
                        <a:solidFill>
                          <a:srgbClr val="000000"/>
                        </a:solidFill>
                        <a:effectLst/>
                        <a:latin typeface="Aptos Narrow"/>
                      </a:endParaRPr>
                    </a:p>
                  </a:txBody>
                  <a:tcPr marL="3489" marR="3489" marT="3489" marB="0" anchor="b"/>
                </a:tc>
                <a:tc>
                  <a:txBody>
                    <a:bodyPr/>
                    <a:lstStyle/>
                    <a:p>
                      <a:pPr algn="r" fontAlgn="b"/>
                      <a:r>
                        <a:rPr lang="en-US" sz="500" u="none" strike="noStrike">
                          <a:effectLst/>
                        </a:rPr>
                        <a:t>738965</a:t>
                      </a:r>
                      <a:endParaRPr lang="en-US" sz="500" b="0" i="0" u="none" strike="noStrike">
                        <a:solidFill>
                          <a:srgbClr val="000000"/>
                        </a:solidFill>
                        <a:effectLst/>
                        <a:latin typeface="Aptos Narrow"/>
                      </a:endParaRPr>
                    </a:p>
                  </a:txBody>
                  <a:tcPr marL="3489" marR="3489" marT="3489" marB="0" anchor="b"/>
                </a:tc>
                <a:tc>
                  <a:txBody>
                    <a:bodyPr/>
                    <a:lstStyle/>
                    <a:p>
                      <a:pPr algn="r" fontAlgn="b"/>
                      <a:r>
                        <a:rPr lang="en-US" sz="500" u="none" strike="noStrike">
                          <a:effectLst/>
                        </a:rPr>
                        <a:t>68.0%</a:t>
                      </a:r>
                      <a:endParaRPr lang="en-US" sz="500" b="0" i="0" u="none" strike="noStrike">
                        <a:solidFill>
                          <a:srgbClr val="000000"/>
                        </a:solidFill>
                        <a:effectLst/>
                        <a:latin typeface="Aptos Narrow"/>
                      </a:endParaRPr>
                    </a:p>
                  </a:txBody>
                  <a:tcPr marL="3489" marR="3489" marT="3489" marB="0" anchor="b"/>
                </a:tc>
                <a:extLst>
                  <a:ext uri="{0D108BD9-81ED-4DB2-BD59-A6C34878D82A}">
                    <a16:rowId xmlns:a16="http://schemas.microsoft.com/office/drawing/2014/main" val="3557044752"/>
                  </a:ext>
                </a:extLst>
              </a:tr>
              <a:tr h="91633">
                <a:tc>
                  <a:txBody>
                    <a:bodyPr/>
                    <a:lstStyle/>
                    <a:p>
                      <a:pPr algn="l" rtl="1" fontAlgn="b"/>
                      <a:r>
                        <a:rPr lang="ar-EG" sz="500" u="none" strike="noStrike">
                          <a:effectLst/>
                        </a:rPr>
                        <a:t>الإسكندرية</a:t>
                      </a:r>
                      <a:endParaRPr lang="ar-EG" sz="500" b="1" i="0" u="none" strike="noStrike">
                        <a:solidFill>
                          <a:srgbClr val="000000"/>
                        </a:solidFill>
                        <a:effectLst/>
                        <a:latin typeface="Aptos Narrow"/>
                      </a:endParaRPr>
                    </a:p>
                  </a:txBody>
                  <a:tcPr marL="3489" marR="3489" marT="3489" marB="0" anchor="b"/>
                </a:tc>
                <a:tc>
                  <a:txBody>
                    <a:bodyPr/>
                    <a:lstStyle/>
                    <a:p>
                      <a:pPr algn="l" fontAlgn="b"/>
                      <a:endParaRPr lang="en-US" sz="500" b="1" i="0" u="none" strike="noStrike">
                        <a:solidFill>
                          <a:srgbClr val="000000"/>
                        </a:solidFill>
                        <a:effectLst/>
                        <a:latin typeface="Aptos Narrow"/>
                      </a:endParaRPr>
                    </a:p>
                  </a:txBody>
                  <a:tcPr marL="3489" marR="3489" marT="3489" marB="0" anchor="b"/>
                </a:tc>
                <a:tc>
                  <a:txBody>
                    <a:bodyPr/>
                    <a:lstStyle/>
                    <a:p>
                      <a:pPr algn="l" fontAlgn="b"/>
                      <a:endParaRPr lang="en-US" sz="500" b="1" i="0" u="none" strike="noStrike">
                        <a:solidFill>
                          <a:srgbClr val="000000"/>
                        </a:solidFill>
                        <a:effectLst/>
                        <a:latin typeface="Aptos Narrow"/>
                      </a:endParaRPr>
                    </a:p>
                  </a:txBody>
                  <a:tcPr marL="3489" marR="3489" marT="3489" marB="0" anchor="b"/>
                </a:tc>
                <a:tc>
                  <a:txBody>
                    <a:bodyPr/>
                    <a:lstStyle/>
                    <a:p>
                      <a:pPr algn="l" fontAlgn="b"/>
                      <a:endParaRPr lang="en-US" sz="500" b="0" i="0" u="none" strike="noStrike">
                        <a:solidFill>
                          <a:srgbClr val="000000"/>
                        </a:solidFill>
                        <a:effectLst/>
                        <a:latin typeface="Aptos Narrow"/>
                      </a:endParaRPr>
                    </a:p>
                  </a:txBody>
                  <a:tcPr marL="3489" marR="3489" marT="3489" marB="0" anchor="b"/>
                </a:tc>
                <a:extLst>
                  <a:ext uri="{0D108BD9-81ED-4DB2-BD59-A6C34878D82A}">
                    <a16:rowId xmlns:a16="http://schemas.microsoft.com/office/drawing/2014/main" val="4255026617"/>
                  </a:ext>
                </a:extLst>
              </a:tr>
              <a:tr h="170064">
                <a:tc>
                  <a:txBody>
                    <a:bodyPr/>
                    <a:lstStyle/>
                    <a:p>
                      <a:pPr algn="l" rtl="1" fontAlgn="b"/>
                      <a:r>
                        <a:rPr lang="ar-EG" sz="500" u="none" strike="noStrike">
                          <a:effectLst/>
                        </a:rPr>
                        <a:t>غير مشترك وغير مستفيد</a:t>
                      </a:r>
                      <a:endParaRPr lang="ar-EG" sz="500" b="0" i="0" u="none" strike="noStrike">
                        <a:solidFill>
                          <a:srgbClr val="000000"/>
                        </a:solidFill>
                        <a:effectLst/>
                        <a:latin typeface="Aptos Narrow"/>
                      </a:endParaRPr>
                    </a:p>
                  </a:txBody>
                  <a:tcPr marL="52342" marR="3489" marT="3489" marB="0" anchor="b"/>
                </a:tc>
                <a:tc>
                  <a:txBody>
                    <a:bodyPr/>
                    <a:lstStyle/>
                    <a:p>
                      <a:pPr algn="r" fontAlgn="b"/>
                      <a:r>
                        <a:rPr lang="en-US" sz="500" u="none" strike="noStrike">
                          <a:effectLst/>
                        </a:rPr>
                        <a:t>1253040</a:t>
                      </a:r>
                      <a:endParaRPr lang="en-US" sz="500" b="0" i="0" u="none" strike="noStrike">
                        <a:solidFill>
                          <a:srgbClr val="000000"/>
                        </a:solidFill>
                        <a:effectLst/>
                        <a:latin typeface="Aptos Narrow"/>
                      </a:endParaRPr>
                    </a:p>
                  </a:txBody>
                  <a:tcPr marL="3489" marR="3489" marT="3489" marB="0" anchor="b"/>
                </a:tc>
                <a:tc>
                  <a:txBody>
                    <a:bodyPr/>
                    <a:lstStyle/>
                    <a:p>
                      <a:pPr algn="r" fontAlgn="b"/>
                      <a:r>
                        <a:rPr lang="en-US" sz="500" u="none" strike="noStrike">
                          <a:effectLst/>
                        </a:rPr>
                        <a:t>715503</a:t>
                      </a:r>
                      <a:endParaRPr lang="en-US" sz="500" b="0" i="0" u="none" strike="noStrike">
                        <a:solidFill>
                          <a:srgbClr val="000000"/>
                        </a:solidFill>
                        <a:effectLst/>
                        <a:latin typeface="Aptos Narrow"/>
                      </a:endParaRPr>
                    </a:p>
                  </a:txBody>
                  <a:tcPr marL="3489" marR="3489" marT="3489" marB="0" anchor="b"/>
                </a:tc>
                <a:tc>
                  <a:txBody>
                    <a:bodyPr/>
                    <a:lstStyle/>
                    <a:p>
                      <a:pPr algn="r" fontAlgn="b"/>
                      <a:r>
                        <a:rPr lang="en-US" sz="500" u="none" strike="noStrike">
                          <a:effectLst/>
                        </a:rPr>
                        <a:t>57.1%</a:t>
                      </a:r>
                      <a:endParaRPr lang="en-US" sz="500" b="0" i="0" u="none" strike="noStrike">
                        <a:solidFill>
                          <a:srgbClr val="000000"/>
                        </a:solidFill>
                        <a:effectLst/>
                        <a:latin typeface="Aptos Narrow"/>
                      </a:endParaRPr>
                    </a:p>
                  </a:txBody>
                  <a:tcPr marL="3489" marR="3489" marT="3489" marB="0" anchor="b"/>
                </a:tc>
                <a:extLst>
                  <a:ext uri="{0D108BD9-81ED-4DB2-BD59-A6C34878D82A}">
                    <a16:rowId xmlns:a16="http://schemas.microsoft.com/office/drawing/2014/main" val="1748919808"/>
                  </a:ext>
                </a:extLst>
              </a:tr>
              <a:tr h="91633">
                <a:tc>
                  <a:txBody>
                    <a:bodyPr/>
                    <a:lstStyle/>
                    <a:p>
                      <a:pPr algn="l" rtl="1" fontAlgn="b"/>
                      <a:r>
                        <a:rPr lang="ar-EG" sz="500" u="none" strike="noStrike">
                          <a:effectLst/>
                        </a:rPr>
                        <a:t>الإسماعيلية</a:t>
                      </a:r>
                      <a:endParaRPr lang="ar-EG" sz="500" b="1" i="0" u="none" strike="noStrike">
                        <a:solidFill>
                          <a:srgbClr val="000000"/>
                        </a:solidFill>
                        <a:effectLst/>
                        <a:latin typeface="Aptos Narrow"/>
                      </a:endParaRPr>
                    </a:p>
                  </a:txBody>
                  <a:tcPr marL="3489" marR="3489" marT="3489" marB="0" anchor="b"/>
                </a:tc>
                <a:tc>
                  <a:txBody>
                    <a:bodyPr/>
                    <a:lstStyle/>
                    <a:p>
                      <a:pPr algn="l" fontAlgn="b"/>
                      <a:endParaRPr lang="en-US" sz="500" b="1" i="0" u="none" strike="noStrike">
                        <a:solidFill>
                          <a:srgbClr val="000000"/>
                        </a:solidFill>
                        <a:effectLst/>
                        <a:latin typeface="Aptos Narrow"/>
                      </a:endParaRPr>
                    </a:p>
                  </a:txBody>
                  <a:tcPr marL="3489" marR="3489" marT="3489" marB="0" anchor="b"/>
                </a:tc>
                <a:tc>
                  <a:txBody>
                    <a:bodyPr/>
                    <a:lstStyle/>
                    <a:p>
                      <a:pPr algn="l" fontAlgn="b"/>
                      <a:endParaRPr lang="en-US" sz="500" b="1" i="0" u="none" strike="noStrike">
                        <a:solidFill>
                          <a:srgbClr val="000000"/>
                        </a:solidFill>
                        <a:effectLst/>
                        <a:latin typeface="Aptos Narrow"/>
                      </a:endParaRPr>
                    </a:p>
                  </a:txBody>
                  <a:tcPr marL="3489" marR="3489" marT="3489" marB="0" anchor="b"/>
                </a:tc>
                <a:tc>
                  <a:txBody>
                    <a:bodyPr/>
                    <a:lstStyle/>
                    <a:p>
                      <a:pPr algn="l" fontAlgn="b"/>
                      <a:endParaRPr lang="en-US" sz="500" b="0" i="0" u="none" strike="noStrike">
                        <a:solidFill>
                          <a:srgbClr val="000000"/>
                        </a:solidFill>
                        <a:effectLst/>
                        <a:latin typeface="Aptos Narrow"/>
                      </a:endParaRPr>
                    </a:p>
                  </a:txBody>
                  <a:tcPr marL="3489" marR="3489" marT="3489" marB="0" anchor="b"/>
                </a:tc>
                <a:extLst>
                  <a:ext uri="{0D108BD9-81ED-4DB2-BD59-A6C34878D82A}">
                    <a16:rowId xmlns:a16="http://schemas.microsoft.com/office/drawing/2014/main" val="841696714"/>
                  </a:ext>
                </a:extLst>
              </a:tr>
              <a:tr h="170064">
                <a:tc>
                  <a:txBody>
                    <a:bodyPr/>
                    <a:lstStyle/>
                    <a:p>
                      <a:pPr algn="l" rtl="1" fontAlgn="b"/>
                      <a:r>
                        <a:rPr lang="ar-EG" sz="500" u="none" strike="noStrike">
                          <a:effectLst/>
                        </a:rPr>
                        <a:t>غير مشترك وغير مستفيد</a:t>
                      </a:r>
                      <a:endParaRPr lang="ar-EG" sz="500" b="0" i="0" u="none" strike="noStrike">
                        <a:solidFill>
                          <a:srgbClr val="000000"/>
                        </a:solidFill>
                        <a:effectLst/>
                        <a:latin typeface="Aptos Narrow"/>
                      </a:endParaRPr>
                    </a:p>
                  </a:txBody>
                  <a:tcPr marL="52342" marR="3489" marT="3489" marB="0" anchor="b"/>
                </a:tc>
                <a:tc>
                  <a:txBody>
                    <a:bodyPr/>
                    <a:lstStyle/>
                    <a:p>
                      <a:pPr algn="r" fontAlgn="b"/>
                      <a:r>
                        <a:rPr lang="en-US" sz="500" u="none" strike="noStrike">
                          <a:effectLst/>
                        </a:rPr>
                        <a:t>327857</a:t>
                      </a:r>
                      <a:endParaRPr lang="en-US" sz="500" b="0" i="0" u="none" strike="noStrike">
                        <a:solidFill>
                          <a:srgbClr val="000000"/>
                        </a:solidFill>
                        <a:effectLst/>
                        <a:latin typeface="Aptos Narrow"/>
                      </a:endParaRPr>
                    </a:p>
                  </a:txBody>
                  <a:tcPr marL="3489" marR="3489" marT="3489" marB="0" anchor="b"/>
                </a:tc>
                <a:tc>
                  <a:txBody>
                    <a:bodyPr/>
                    <a:lstStyle/>
                    <a:p>
                      <a:pPr algn="r" fontAlgn="b"/>
                      <a:r>
                        <a:rPr lang="en-US" sz="500" u="none" strike="noStrike" dirty="0">
                          <a:effectLst/>
                        </a:rPr>
                        <a:t>179973</a:t>
                      </a:r>
                      <a:endParaRPr lang="en-US" sz="500" b="0" i="0" u="none" strike="noStrike" dirty="0">
                        <a:solidFill>
                          <a:srgbClr val="000000"/>
                        </a:solidFill>
                        <a:effectLst/>
                        <a:latin typeface="Aptos Narrow"/>
                      </a:endParaRPr>
                    </a:p>
                  </a:txBody>
                  <a:tcPr marL="3489" marR="3489" marT="3489" marB="0" anchor="b"/>
                </a:tc>
                <a:tc>
                  <a:txBody>
                    <a:bodyPr/>
                    <a:lstStyle/>
                    <a:p>
                      <a:pPr algn="r" fontAlgn="b"/>
                      <a:r>
                        <a:rPr lang="en-US" sz="500" u="none" strike="noStrike">
                          <a:effectLst/>
                        </a:rPr>
                        <a:t>54.9%</a:t>
                      </a:r>
                      <a:endParaRPr lang="en-US" sz="500" b="0" i="0" u="none" strike="noStrike">
                        <a:solidFill>
                          <a:srgbClr val="000000"/>
                        </a:solidFill>
                        <a:effectLst/>
                        <a:latin typeface="Aptos Narrow"/>
                      </a:endParaRPr>
                    </a:p>
                  </a:txBody>
                  <a:tcPr marL="3489" marR="3489" marT="3489" marB="0" anchor="b"/>
                </a:tc>
                <a:extLst>
                  <a:ext uri="{0D108BD9-81ED-4DB2-BD59-A6C34878D82A}">
                    <a16:rowId xmlns:a16="http://schemas.microsoft.com/office/drawing/2014/main" val="1530312863"/>
                  </a:ext>
                </a:extLst>
              </a:tr>
              <a:tr h="91633">
                <a:tc>
                  <a:txBody>
                    <a:bodyPr/>
                    <a:lstStyle/>
                    <a:p>
                      <a:pPr algn="l" rtl="1" fontAlgn="b"/>
                      <a:r>
                        <a:rPr lang="ar-EG" sz="500" u="none" strike="noStrike">
                          <a:effectLst/>
                        </a:rPr>
                        <a:t>الاقصر</a:t>
                      </a:r>
                      <a:endParaRPr lang="ar-EG" sz="500" b="1" i="0" u="none" strike="noStrike">
                        <a:solidFill>
                          <a:srgbClr val="000000"/>
                        </a:solidFill>
                        <a:effectLst/>
                        <a:latin typeface="Aptos Narrow"/>
                      </a:endParaRPr>
                    </a:p>
                  </a:txBody>
                  <a:tcPr marL="3489" marR="3489" marT="3489" marB="0" anchor="b"/>
                </a:tc>
                <a:tc>
                  <a:txBody>
                    <a:bodyPr/>
                    <a:lstStyle/>
                    <a:p>
                      <a:pPr algn="l" fontAlgn="b"/>
                      <a:endParaRPr lang="en-US" sz="500" b="1" i="0" u="none" strike="noStrike">
                        <a:solidFill>
                          <a:srgbClr val="000000"/>
                        </a:solidFill>
                        <a:effectLst/>
                        <a:latin typeface="Aptos Narrow"/>
                      </a:endParaRPr>
                    </a:p>
                  </a:txBody>
                  <a:tcPr marL="3489" marR="3489" marT="3489" marB="0" anchor="b"/>
                </a:tc>
                <a:tc>
                  <a:txBody>
                    <a:bodyPr/>
                    <a:lstStyle/>
                    <a:p>
                      <a:pPr algn="l" fontAlgn="b"/>
                      <a:endParaRPr lang="en-US" sz="500" b="1" i="0" u="none" strike="noStrike">
                        <a:solidFill>
                          <a:srgbClr val="000000"/>
                        </a:solidFill>
                        <a:effectLst/>
                        <a:latin typeface="Aptos Narrow"/>
                      </a:endParaRPr>
                    </a:p>
                  </a:txBody>
                  <a:tcPr marL="3489" marR="3489" marT="3489" marB="0" anchor="b"/>
                </a:tc>
                <a:tc>
                  <a:txBody>
                    <a:bodyPr/>
                    <a:lstStyle/>
                    <a:p>
                      <a:pPr algn="l" fontAlgn="b"/>
                      <a:endParaRPr lang="en-US" sz="500" b="0" i="0" u="none" strike="noStrike">
                        <a:solidFill>
                          <a:srgbClr val="000000"/>
                        </a:solidFill>
                        <a:effectLst/>
                        <a:latin typeface="Aptos Narrow"/>
                      </a:endParaRPr>
                    </a:p>
                  </a:txBody>
                  <a:tcPr marL="3489" marR="3489" marT="3489" marB="0" anchor="b"/>
                </a:tc>
                <a:extLst>
                  <a:ext uri="{0D108BD9-81ED-4DB2-BD59-A6C34878D82A}">
                    <a16:rowId xmlns:a16="http://schemas.microsoft.com/office/drawing/2014/main" val="1149888244"/>
                  </a:ext>
                </a:extLst>
              </a:tr>
              <a:tr h="170064">
                <a:tc>
                  <a:txBody>
                    <a:bodyPr/>
                    <a:lstStyle/>
                    <a:p>
                      <a:pPr algn="l" rtl="1" fontAlgn="b"/>
                      <a:r>
                        <a:rPr lang="ar-EG" sz="500" u="none" strike="noStrike">
                          <a:effectLst/>
                        </a:rPr>
                        <a:t>غير مشترك وغير مستفيد</a:t>
                      </a:r>
                      <a:endParaRPr lang="ar-EG" sz="500" b="0" i="0" u="none" strike="noStrike">
                        <a:solidFill>
                          <a:srgbClr val="000000"/>
                        </a:solidFill>
                        <a:effectLst/>
                        <a:latin typeface="Aptos Narrow"/>
                      </a:endParaRPr>
                    </a:p>
                  </a:txBody>
                  <a:tcPr marL="52342" marR="3489" marT="3489" marB="0" anchor="b"/>
                </a:tc>
                <a:tc>
                  <a:txBody>
                    <a:bodyPr/>
                    <a:lstStyle/>
                    <a:p>
                      <a:pPr algn="r" fontAlgn="b"/>
                      <a:r>
                        <a:rPr lang="en-US" sz="500" u="none" strike="noStrike">
                          <a:effectLst/>
                        </a:rPr>
                        <a:t>349740</a:t>
                      </a:r>
                      <a:endParaRPr lang="en-US" sz="500" b="0" i="0" u="none" strike="noStrike">
                        <a:solidFill>
                          <a:srgbClr val="000000"/>
                        </a:solidFill>
                        <a:effectLst/>
                        <a:latin typeface="Aptos Narrow"/>
                      </a:endParaRPr>
                    </a:p>
                  </a:txBody>
                  <a:tcPr marL="3489" marR="3489" marT="3489" marB="0" anchor="b"/>
                </a:tc>
                <a:tc>
                  <a:txBody>
                    <a:bodyPr/>
                    <a:lstStyle/>
                    <a:p>
                      <a:pPr algn="r" fontAlgn="b"/>
                      <a:r>
                        <a:rPr lang="en-US" sz="500" u="none" strike="noStrike">
                          <a:effectLst/>
                        </a:rPr>
                        <a:t>220102</a:t>
                      </a:r>
                      <a:endParaRPr lang="en-US" sz="500" b="0" i="0" u="none" strike="noStrike">
                        <a:solidFill>
                          <a:srgbClr val="000000"/>
                        </a:solidFill>
                        <a:effectLst/>
                        <a:latin typeface="Aptos Narrow"/>
                      </a:endParaRPr>
                    </a:p>
                  </a:txBody>
                  <a:tcPr marL="3489" marR="3489" marT="3489" marB="0" anchor="b"/>
                </a:tc>
                <a:tc>
                  <a:txBody>
                    <a:bodyPr/>
                    <a:lstStyle/>
                    <a:p>
                      <a:pPr algn="r" fontAlgn="b"/>
                      <a:r>
                        <a:rPr lang="en-US" sz="500" u="none" strike="noStrike">
                          <a:effectLst/>
                        </a:rPr>
                        <a:t>62.9%</a:t>
                      </a:r>
                      <a:endParaRPr lang="en-US" sz="500" b="0" i="0" u="none" strike="noStrike">
                        <a:solidFill>
                          <a:srgbClr val="000000"/>
                        </a:solidFill>
                        <a:effectLst/>
                        <a:latin typeface="Aptos Narrow"/>
                      </a:endParaRPr>
                    </a:p>
                  </a:txBody>
                  <a:tcPr marL="3489" marR="3489" marT="3489" marB="0" anchor="b"/>
                </a:tc>
                <a:extLst>
                  <a:ext uri="{0D108BD9-81ED-4DB2-BD59-A6C34878D82A}">
                    <a16:rowId xmlns:a16="http://schemas.microsoft.com/office/drawing/2014/main" val="1968203565"/>
                  </a:ext>
                </a:extLst>
              </a:tr>
              <a:tr h="91633">
                <a:tc>
                  <a:txBody>
                    <a:bodyPr/>
                    <a:lstStyle/>
                    <a:p>
                      <a:pPr algn="l" rtl="1" fontAlgn="b"/>
                      <a:r>
                        <a:rPr lang="ar-EG" sz="500" u="none" strike="noStrike">
                          <a:effectLst/>
                        </a:rPr>
                        <a:t>البحر الأحمر</a:t>
                      </a:r>
                      <a:endParaRPr lang="ar-EG" sz="500" b="1" i="0" u="none" strike="noStrike">
                        <a:solidFill>
                          <a:srgbClr val="000000"/>
                        </a:solidFill>
                        <a:effectLst/>
                        <a:latin typeface="Aptos Narrow"/>
                      </a:endParaRPr>
                    </a:p>
                  </a:txBody>
                  <a:tcPr marL="3489" marR="3489" marT="3489" marB="0" anchor="b"/>
                </a:tc>
                <a:tc>
                  <a:txBody>
                    <a:bodyPr/>
                    <a:lstStyle/>
                    <a:p>
                      <a:pPr algn="l" fontAlgn="b"/>
                      <a:endParaRPr lang="en-US" sz="500" b="1" i="0" u="none" strike="noStrike">
                        <a:solidFill>
                          <a:srgbClr val="000000"/>
                        </a:solidFill>
                        <a:effectLst/>
                        <a:latin typeface="Aptos Narrow"/>
                      </a:endParaRPr>
                    </a:p>
                  </a:txBody>
                  <a:tcPr marL="3489" marR="3489" marT="3489" marB="0" anchor="b"/>
                </a:tc>
                <a:tc>
                  <a:txBody>
                    <a:bodyPr/>
                    <a:lstStyle/>
                    <a:p>
                      <a:pPr algn="l" fontAlgn="b"/>
                      <a:endParaRPr lang="en-US" sz="500" b="1" i="0" u="none" strike="noStrike">
                        <a:solidFill>
                          <a:srgbClr val="000000"/>
                        </a:solidFill>
                        <a:effectLst/>
                        <a:latin typeface="Aptos Narrow"/>
                      </a:endParaRPr>
                    </a:p>
                  </a:txBody>
                  <a:tcPr marL="3489" marR="3489" marT="3489" marB="0" anchor="b"/>
                </a:tc>
                <a:tc>
                  <a:txBody>
                    <a:bodyPr/>
                    <a:lstStyle/>
                    <a:p>
                      <a:pPr algn="l" fontAlgn="b"/>
                      <a:endParaRPr lang="en-US" sz="500" b="0" i="0" u="none" strike="noStrike">
                        <a:solidFill>
                          <a:srgbClr val="000000"/>
                        </a:solidFill>
                        <a:effectLst/>
                        <a:latin typeface="Aptos Narrow"/>
                      </a:endParaRPr>
                    </a:p>
                  </a:txBody>
                  <a:tcPr marL="3489" marR="3489" marT="3489" marB="0" anchor="b"/>
                </a:tc>
                <a:extLst>
                  <a:ext uri="{0D108BD9-81ED-4DB2-BD59-A6C34878D82A}">
                    <a16:rowId xmlns:a16="http://schemas.microsoft.com/office/drawing/2014/main" val="1046094306"/>
                  </a:ext>
                </a:extLst>
              </a:tr>
              <a:tr h="170064">
                <a:tc>
                  <a:txBody>
                    <a:bodyPr/>
                    <a:lstStyle/>
                    <a:p>
                      <a:pPr algn="l" rtl="1" fontAlgn="b"/>
                      <a:r>
                        <a:rPr lang="ar-EG" sz="500" u="none" strike="noStrike">
                          <a:effectLst/>
                        </a:rPr>
                        <a:t>غير مشترك وغير مستفيد</a:t>
                      </a:r>
                      <a:endParaRPr lang="ar-EG" sz="500" b="0" i="0" u="none" strike="noStrike">
                        <a:solidFill>
                          <a:srgbClr val="000000"/>
                        </a:solidFill>
                        <a:effectLst/>
                        <a:latin typeface="Aptos Narrow"/>
                      </a:endParaRPr>
                    </a:p>
                  </a:txBody>
                  <a:tcPr marL="52342" marR="3489" marT="3489" marB="0" anchor="b"/>
                </a:tc>
                <a:tc>
                  <a:txBody>
                    <a:bodyPr/>
                    <a:lstStyle/>
                    <a:p>
                      <a:pPr algn="r" fontAlgn="b"/>
                      <a:r>
                        <a:rPr lang="en-US" sz="500" u="none" strike="noStrike">
                          <a:effectLst/>
                        </a:rPr>
                        <a:t>83328</a:t>
                      </a:r>
                      <a:endParaRPr lang="en-US" sz="500" b="0" i="0" u="none" strike="noStrike">
                        <a:solidFill>
                          <a:srgbClr val="000000"/>
                        </a:solidFill>
                        <a:effectLst/>
                        <a:latin typeface="Aptos Narrow"/>
                      </a:endParaRPr>
                    </a:p>
                  </a:txBody>
                  <a:tcPr marL="3489" marR="3489" marT="3489" marB="0" anchor="b"/>
                </a:tc>
                <a:tc>
                  <a:txBody>
                    <a:bodyPr/>
                    <a:lstStyle/>
                    <a:p>
                      <a:pPr algn="r" fontAlgn="b"/>
                      <a:r>
                        <a:rPr lang="en-US" sz="500" u="none" strike="noStrike">
                          <a:effectLst/>
                        </a:rPr>
                        <a:t>31935</a:t>
                      </a:r>
                      <a:endParaRPr lang="en-US" sz="500" b="0" i="0" u="none" strike="noStrike">
                        <a:solidFill>
                          <a:srgbClr val="000000"/>
                        </a:solidFill>
                        <a:effectLst/>
                        <a:latin typeface="Aptos Narrow"/>
                      </a:endParaRPr>
                    </a:p>
                  </a:txBody>
                  <a:tcPr marL="3489" marR="3489" marT="3489" marB="0" anchor="b"/>
                </a:tc>
                <a:tc>
                  <a:txBody>
                    <a:bodyPr/>
                    <a:lstStyle/>
                    <a:p>
                      <a:pPr algn="r" fontAlgn="b"/>
                      <a:r>
                        <a:rPr lang="en-US" sz="500" u="none" strike="noStrike">
                          <a:effectLst/>
                        </a:rPr>
                        <a:t>38.3%</a:t>
                      </a:r>
                      <a:endParaRPr lang="en-US" sz="500" b="0" i="0" u="none" strike="noStrike">
                        <a:solidFill>
                          <a:srgbClr val="000000"/>
                        </a:solidFill>
                        <a:effectLst/>
                        <a:latin typeface="Aptos Narrow"/>
                      </a:endParaRPr>
                    </a:p>
                  </a:txBody>
                  <a:tcPr marL="3489" marR="3489" marT="3489" marB="0" anchor="b"/>
                </a:tc>
                <a:extLst>
                  <a:ext uri="{0D108BD9-81ED-4DB2-BD59-A6C34878D82A}">
                    <a16:rowId xmlns:a16="http://schemas.microsoft.com/office/drawing/2014/main" val="1828248676"/>
                  </a:ext>
                </a:extLst>
              </a:tr>
              <a:tr h="91633">
                <a:tc>
                  <a:txBody>
                    <a:bodyPr/>
                    <a:lstStyle/>
                    <a:p>
                      <a:pPr algn="l" rtl="1" fontAlgn="b"/>
                      <a:r>
                        <a:rPr lang="ar-EG" sz="500" u="none" strike="noStrike">
                          <a:effectLst/>
                        </a:rPr>
                        <a:t>البحيرة</a:t>
                      </a:r>
                      <a:endParaRPr lang="ar-EG" sz="500" b="1" i="0" u="none" strike="noStrike">
                        <a:solidFill>
                          <a:srgbClr val="000000"/>
                        </a:solidFill>
                        <a:effectLst/>
                        <a:latin typeface="Aptos Narrow"/>
                      </a:endParaRPr>
                    </a:p>
                  </a:txBody>
                  <a:tcPr marL="3489" marR="3489" marT="3489" marB="0" anchor="b"/>
                </a:tc>
                <a:tc>
                  <a:txBody>
                    <a:bodyPr/>
                    <a:lstStyle/>
                    <a:p>
                      <a:pPr algn="l" fontAlgn="b"/>
                      <a:endParaRPr lang="en-US" sz="500" b="1" i="0" u="none" strike="noStrike">
                        <a:solidFill>
                          <a:srgbClr val="000000"/>
                        </a:solidFill>
                        <a:effectLst/>
                        <a:latin typeface="Aptos Narrow"/>
                      </a:endParaRPr>
                    </a:p>
                  </a:txBody>
                  <a:tcPr marL="3489" marR="3489" marT="3489" marB="0" anchor="b"/>
                </a:tc>
                <a:tc>
                  <a:txBody>
                    <a:bodyPr/>
                    <a:lstStyle/>
                    <a:p>
                      <a:pPr algn="l" fontAlgn="b"/>
                      <a:endParaRPr lang="en-US" sz="500" b="1" i="0" u="none" strike="noStrike">
                        <a:solidFill>
                          <a:srgbClr val="000000"/>
                        </a:solidFill>
                        <a:effectLst/>
                        <a:latin typeface="Aptos Narrow"/>
                      </a:endParaRPr>
                    </a:p>
                  </a:txBody>
                  <a:tcPr marL="3489" marR="3489" marT="3489" marB="0" anchor="b"/>
                </a:tc>
                <a:tc>
                  <a:txBody>
                    <a:bodyPr/>
                    <a:lstStyle/>
                    <a:p>
                      <a:pPr algn="l" fontAlgn="b"/>
                      <a:endParaRPr lang="en-US" sz="500" b="0" i="0" u="none" strike="noStrike">
                        <a:solidFill>
                          <a:srgbClr val="000000"/>
                        </a:solidFill>
                        <a:effectLst/>
                        <a:latin typeface="Aptos Narrow"/>
                      </a:endParaRPr>
                    </a:p>
                  </a:txBody>
                  <a:tcPr marL="3489" marR="3489" marT="3489" marB="0" anchor="b"/>
                </a:tc>
                <a:extLst>
                  <a:ext uri="{0D108BD9-81ED-4DB2-BD59-A6C34878D82A}">
                    <a16:rowId xmlns:a16="http://schemas.microsoft.com/office/drawing/2014/main" val="3617194886"/>
                  </a:ext>
                </a:extLst>
              </a:tr>
              <a:tr h="170064">
                <a:tc>
                  <a:txBody>
                    <a:bodyPr/>
                    <a:lstStyle/>
                    <a:p>
                      <a:pPr algn="l" rtl="1" fontAlgn="b"/>
                      <a:r>
                        <a:rPr lang="ar-EG" sz="500" u="none" strike="noStrike">
                          <a:effectLst/>
                        </a:rPr>
                        <a:t>غير مشترك وغير مستفيد</a:t>
                      </a:r>
                      <a:endParaRPr lang="ar-EG" sz="500" b="0" i="0" u="none" strike="noStrike">
                        <a:solidFill>
                          <a:srgbClr val="000000"/>
                        </a:solidFill>
                        <a:effectLst/>
                        <a:latin typeface="Aptos Narrow"/>
                      </a:endParaRPr>
                    </a:p>
                  </a:txBody>
                  <a:tcPr marL="52342" marR="3489" marT="3489" marB="0" anchor="b"/>
                </a:tc>
                <a:tc>
                  <a:txBody>
                    <a:bodyPr/>
                    <a:lstStyle/>
                    <a:p>
                      <a:pPr algn="r" fontAlgn="b"/>
                      <a:r>
                        <a:rPr lang="en-US" sz="500" u="none" strike="noStrike">
                          <a:effectLst/>
                        </a:rPr>
                        <a:t>1592699</a:t>
                      </a:r>
                      <a:endParaRPr lang="en-US" sz="500" b="0" i="0" u="none" strike="noStrike">
                        <a:solidFill>
                          <a:srgbClr val="000000"/>
                        </a:solidFill>
                        <a:effectLst/>
                        <a:latin typeface="Aptos Narrow"/>
                      </a:endParaRPr>
                    </a:p>
                  </a:txBody>
                  <a:tcPr marL="3489" marR="3489" marT="3489" marB="0" anchor="b"/>
                </a:tc>
                <a:tc>
                  <a:txBody>
                    <a:bodyPr/>
                    <a:lstStyle/>
                    <a:p>
                      <a:pPr algn="r" fontAlgn="b"/>
                      <a:r>
                        <a:rPr lang="en-US" sz="500" u="none" strike="noStrike">
                          <a:effectLst/>
                        </a:rPr>
                        <a:t>1069244</a:t>
                      </a:r>
                      <a:endParaRPr lang="en-US" sz="500" b="0" i="0" u="none" strike="noStrike">
                        <a:solidFill>
                          <a:srgbClr val="000000"/>
                        </a:solidFill>
                        <a:effectLst/>
                        <a:latin typeface="Aptos Narrow"/>
                      </a:endParaRPr>
                    </a:p>
                  </a:txBody>
                  <a:tcPr marL="3489" marR="3489" marT="3489" marB="0" anchor="b"/>
                </a:tc>
                <a:tc>
                  <a:txBody>
                    <a:bodyPr/>
                    <a:lstStyle/>
                    <a:p>
                      <a:pPr algn="r" fontAlgn="b"/>
                      <a:r>
                        <a:rPr lang="en-US" sz="500" u="none" strike="noStrike">
                          <a:effectLst/>
                        </a:rPr>
                        <a:t>67.1%</a:t>
                      </a:r>
                      <a:endParaRPr lang="en-US" sz="500" b="0" i="0" u="none" strike="noStrike">
                        <a:solidFill>
                          <a:srgbClr val="000000"/>
                        </a:solidFill>
                        <a:effectLst/>
                        <a:latin typeface="Aptos Narrow"/>
                      </a:endParaRPr>
                    </a:p>
                  </a:txBody>
                  <a:tcPr marL="3489" marR="3489" marT="3489" marB="0" anchor="b"/>
                </a:tc>
                <a:extLst>
                  <a:ext uri="{0D108BD9-81ED-4DB2-BD59-A6C34878D82A}">
                    <a16:rowId xmlns:a16="http://schemas.microsoft.com/office/drawing/2014/main" val="3729276049"/>
                  </a:ext>
                </a:extLst>
              </a:tr>
              <a:tr h="91633">
                <a:tc>
                  <a:txBody>
                    <a:bodyPr/>
                    <a:lstStyle/>
                    <a:p>
                      <a:pPr algn="l" rtl="1" fontAlgn="b"/>
                      <a:r>
                        <a:rPr lang="ar-EG" sz="500" u="none" strike="noStrike">
                          <a:effectLst/>
                        </a:rPr>
                        <a:t>الجيزة</a:t>
                      </a:r>
                      <a:endParaRPr lang="ar-EG" sz="500" b="1" i="0" u="none" strike="noStrike">
                        <a:solidFill>
                          <a:srgbClr val="000000"/>
                        </a:solidFill>
                        <a:effectLst/>
                        <a:latin typeface="Aptos Narrow"/>
                      </a:endParaRPr>
                    </a:p>
                  </a:txBody>
                  <a:tcPr marL="3489" marR="3489" marT="3489" marB="0" anchor="b"/>
                </a:tc>
                <a:tc>
                  <a:txBody>
                    <a:bodyPr/>
                    <a:lstStyle/>
                    <a:p>
                      <a:pPr algn="l" fontAlgn="b"/>
                      <a:endParaRPr lang="en-US" sz="500" b="1" i="0" u="none" strike="noStrike">
                        <a:solidFill>
                          <a:srgbClr val="000000"/>
                        </a:solidFill>
                        <a:effectLst/>
                        <a:latin typeface="Aptos Narrow"/>
                      </a:endParaRPr>
                    </a:p>
                  </a:txBody>
                  <a:tcPr marL="3489" marR="3489" marT="3489" marB="0" anchor="b"/>
                </a:tc>
                <a:tc>
                  <a:txBody>
                    <a:bodyPr/>
                    <a:lstStyle/>
                    <a:p>
                      <a:pPr algn="l" fontAlgn="b"/>
                      <a:endParaRPr lang="en-US" sz="500" b="1" i="0" u="none" strike="noStrike">
                        <a:solidFill>
                          <a:srgbClr val="000000"/>
                        </a:solidFill>
                        <a:effectLst/>
                        <a:latin typeface="Aptos Narrow"/>
                      </a:endParaRPr>
                    </a:p>
                  </a:txBody>
                  <a:tcPr marL="3489" marR="3489" marT="3489" marB="0" anchor="b"/>
                </a:tc>
                <a:tc>
                  <a:txBody>
                    <a:bodyPr/>
                    <a:lstStyle/>
                    <a:p>
                      <a:pPr algn="l" fontAlgn="b"/>
                      <a:endParaRPr lang="en-US" sz="500" b="0" i="0" u="none" strike="noStrike">
                        <a:solidFill>
                          <a:srgbClr val="000000"/>
                        </a:solidFill>
                        <a:effectLst/>
                        <a:latin typeface="Aptos Narrow"/>
                      </a:endParaRPr>
                    </a:p>
                  </a:txBody>
                  <a:tcPr marL="3489" marR="3489" marT="3489" marB="0" anchor="b"/>
                </a:tc>
                <a:extLst>
                  <a:ext uri="{0D108BD9-81ED-4DB2-BD59-A6C34878D82A}">
                    <a16:rowId xmlns:a16="http://schemas.microsoft.com/office/drawing/2014/main" val="2489237281"/>
                  </a:ext>
                </a:extLst>
              </a:tr>
              <a:tr h="170064">
                <a:tc>
                  <a:txBody>
                    <a:bodyPr/>
                    <a:lstStyle/>
                    <a:p>
                      <a:pPr algn="l" rtl="1" fontAlgn="b"/>
                      <a:r>
                        <a:rPr lang="ar-EG" sz="500" u="none" strike="noStrike">
                          <a:effectLst/>
                        </a:rPr>
                        <a:t>غير مشترك وغير مستفيد</a:t>
                      </a:r>
                      <a:endParaRPr lang="ar-EG" sz="500" b="0" i="0" u="none" strike="noStrike">
                        <a:solidFill>
                          <a:srgbClr val="000000"/>
                        </a:solidFill>
                        <a:effectLst/>
                        <a:latin typeface="Aptos Narrow"/>
                      </a:endParaRPr>
                    </a:p>
                  </a:txBody>
                  <a:tcPr marL="52342" marR="3489" marT="3489" marB="0" anchor="b"/>
                </a:tc>
                <a:tc>
                  <a:txBody>
                    <a:bodyPr/>
                    <a:lstStyle/>
                    <a:p>
                      <a:pPr algn="r" fontAlgn="b"/>
                      <a:r>
                        <a:rPr lang="en-US" sz="500" u="none" strike="noStrike">
                          <a:effectLst/>
                        </a:rPr>
                        <a:t>2045519</a:t>
                      </a:r>
                      <a:endParaRPr lang="en-US" sz="500" b="0" i="0" u="none" strike="noStrike">
                        <a:solidFill>
                          <a:srgbClr val="000000"/>
                        </a:solidFill>
                        <a:effectLst/>
                        <a:latin typeface="Aptos Narrow"/>
                      </a:endParaRPr>
                    </a:p>
                  </a:txBody>
                  <a:tcPr marL="3489" marR="3489" marT="3489" marB="0" anchor="b"/>
                </a:tc>
                <a:tc>
                  <a:txBody>
                    <a:bodyPr/>
                    <a:lstStyle/>
                    <a:p>
                      <a:pPr algn="r" fontAlgn="b"/>
                      <a:r>
                        <a:rPr lang="en-US" sz="500" u="none" strike="noStrike">
                          <a:effectLst/>
                        </a:rPr>
                        <a:t>1297800</a:t>
                      </a:r>
                      <a:endParaRPr lang="en-US" sz="500" b="0" i="0" u="none" strike="noStrike">
                        <a:solidFill>
                          <a:srgbClr val="000000"/>
                        </a:solidFill>
                        <a:effectLst/>
                        <a:latin typeface="Aptos Narrow"/>
                      </a:endParaRPr>
                    </a:p>
                  </a:txBody>
                  <a:tcPr marL="3489" marR="3489" marT="3489" marB="0" anchor="b"/>
                </a:tc>
                <a:tc>
                  <a:txBody>
                    <a:bodyPr/>
                    <a:lstStyle/>
                    <a:p>
                      <a:pPr algn="r" fontAlgn="b"/>
                      <a:r>
                        <a:rPr lang="en-US" sz="500" u="none" strike="noStrike">
                          <a:effectLst/>
                        </a:rPr>
                        <a:t>63.4%</a:t>
                      </a:r>
                      <a:endParaRPr lang="en-US" sz="500" b="0" i="0" u="none" strike="noStrike">
                        <a:solidFill>
                          <a:srgbClr val="000000"/>
                        </a:solidFill>
                        <a:effectLst/>
                        <a:latin typeface="Aptos Narrow"/>
                      </a:endParaRPr>
                    </a:p>
                  </a:txBody>
                  <a:tcPr marL="3489" marR="3489" marT="3489" marB="0" anchor="b"/>
                </a:tc>
                <a:extLst>
                  <a:ext uri="{0D108BD9-81ED-4DB2-BD59-A6C34878D82A}">
                    <a16:rowId xmlns:a16="http://schemas.microsoft.com/office/drawing/2014/main" val="110062609"/>
                  </a:ext>
                </a:extLst>
              </a:tr>
              <a:tr h="91633">
                <a:tc>
                  <a:txBody>
                    <a:bodyPr/>
                    <a:lstStyle/>
                    <a:p>
                      <a:pPr algn="l" rtl="1" fontAlgn="b"/>
                      <a:r>
                        <a:rPr lang="ar-EG" sz="500" u="none" strike="noStrike">
                          <a:effectLst/>
                        </a:rPr>
                        <a:t>الدقهلية</a:t>
                      </a:r>
                      <a:endParaRPr lang="ar-EG" sz="500" b="1" i="0" u="none" strike="noStrike">
                        <a:solidFill>
                          <a:srgbClr val="000000"/>
                        </a:solidFill>
                        <a:effectLst/>
                        <a:latin typeface="Aptos Narrow"/>
                      </a:endParaRPr>
                    </a:p>
                  </a:txBody>
                  <a:tcPr marL="3489" marR="3489" marT="3489" marB="0" anchor="b"/>
                </a:tc>
                <a:tc>
                  <a:txBody>
                    <a:bodyPr/>
                    <a:lstStyle/>
                    <a:p>
                      <a:pPr algn="l" fontAlgn="b"/>
                      <a:endParaRPr lang="en-US" sz="500" b="1" i="0" u="none" strike="noStrike">
                        <a:solidFill>
                          <a:srgbClr val="000000"/>
                        </a:solidFill>
                        <a:effectLst/>
                        <a:latin typeface="Aptos Narrow"/>
                      </a:endParaRPr>
                    </a:p>
                  </a:txBody>
                  <a:tcPr marL="3489" marR="3489" marT="3489" marB="0" anchor="b"/>
                </a:tc>
                <a:tc>
                  <a:txBody>
                    <a:bodyPr/>
                    <a:lstStyle/>
                    <a:p>
                      <a:pPr algn="l" fontAlgn="b"/>
                      <a:endParaRPr lang="en-US" sz="500" b="1" i="0" u="none" strike="noStrike">
                        <a:solidFill>
                          <a:srgbClr val="000000"/>
                        </a:solidFill>
                        <a:effectLst/>
                        <a:latin typeface="Aptos Narrow"/>
                      </a:endParaRPr>
                    </a:p>
                  </a:txBody>
                  <a:tcPr marL="3489" marR="3489" marT="3489" marB="0" anchor="b"/>
                </a:tc>
                <a:tc>
                  <a:txBody>
                    <a:bodyPr/>
                    <a:lstStyle/>
                    <a:p>
                      <a:pPr algn="l" fontAlgn="b"/>
                      <a:endParaRPr lang="en-US" sz="500" b="0" i="0" u="none" strike="noStrike">
                        <a:solidFill>
                          <a:srgbClr val="000000"/>
                        </a:solidFill>
                        <a:effectLst/>
                        <a:latin typeface="Aptos Narrow"/>
                      </a:endParaRPr>
                    </a:p>
                  </a:txBody>
                  <a:tcPr marL="3489" marR="3489" marT="3489" marB="0" anchor="b"/>
                </a:tc>
                <a:extLst>
                  <a:ext uri="{0D108BD9-81ED-4DB2-BD59-A6C34878D82A}">
                    <a16:rowId xmlns:a16="http://schemas.microsoft.com/office/drawing/2014/main" val="3659266818"/>
                  </a:ext>
                </a:extLst>
              </a:tr>
              <a:tr h="170064">
                <a:tc>
                  <a:txBody>
                    <a:bodyPr/>
                    <a:lstStyle/>
                    <a:p>
                      <a:pPr algn="l" rtl="1" fontAlgn="b"/>
                      <a:r>
                        <a:rPr lang="ar-EG" sz="500" u="none" strike="noStrike">
                          <a:effectLst/>
                        </a:rPr>
                        <a:t>غير مشترك وغير مستفيد</a:t>
                      </a:r>
                      <a:endParaRPr lang="ar-EG" sz="500" b="0" i="0" u="none" strike="noStrike">
                        <a:solidFill>
                          <a:srgbClr val="000000"/>
                        </a:solidFill>
                        <a:effectLst/>
                        <a:latin typeface="Aptos Narrow"/>
                      </a:endParaRPr>
                    </a:p>
                  </a:txBody>
                  <a:tcPr marL="52342" marR="3489" marT="3489" marB="0" anchor="b"/>
                </a:tc>
                <a:tc>
                  <a:txBody>
                    <a:bodyPr/>
                    <a:lstStyle/>
                    <a:p>
                      <a:pPr algn="r" fontAlgn="b"/>
                      <a:r>
                        <a:rPr lang="en-US" sz="500" u="none" strike="noStrike">
                          <a:effectLst/>
                        </a:rPr>
                        <a:t>1638440</a:t>
                      </a:r>
                      <a:endParaRPr lang="en-US" sz="500" b="0" i="0" u="none" strike="noStrike">
                        <a:solidFill>
                          <a:srgbClr val="000000"/>
                        </a:solidFill>
                        <a:effectLst/>
                        <a:latin typeface="Aptos Narrow"/>
                      </a:endParaRPr>
                    </a:p>
                  </a:txBody>
                  <a:tcPr marL="3489" marR="3489" marT="3489" marB="0" anchor="b"/>
                </a:tc>
                <a:tc>
                  <a:txBody>
                    <a:bodyPr/>
                    <a:lstStyle/>
                    <a:p>
                      <a:pPr algn="r" fontAlgn="b"/>
                      <a:r>
                        <a:rPr lang="en-US" sz="500" u="none" strike="noStrike">
                          <a:effectLst/>
                        </a:rPr>
                        <a:t>1068253</a:t>
                      </a:r>
                      <a:endParaRPr lang="en-US" sz="500" b="0" i="0" u="none" strike="noStrike">
                        <a:solidFill>
                          <a:srgbClr val="000000"/>
                        </a:solidFill>
                        <a:effectLst/>
                        <a:latin typeface="Aptos Narrow"/>
                      </a:endParaRPr>
                    </a:p>
                  </a:txBody>
                  <a:tcPr marL="3489" marR="3489" marT="3489" marB="0" anchor="b"/>
                </a:tc>
                <a:tc>
                  <a:txBody>
                    <a:bodyPr/>
                    <a:lstStyle/>
                    <a:p>
                      <a:pPr algn="r" fontAlgn="b"/>
                      <a:r>
                        <a:rPr lang="en-US" sz="500" u="none" strike="noStrike">
                          <a:effectLst/>
                        </a:rPr>
                        <a:t>65.2%</a:t>
                      </a:r>
                      <a:endParaRPr lang="en-US" sz="500" b="0" i="0" u="none" strike="noStrike">
                        <a:solidFill>
                          <a:srgbClr val="000000"/>
                        </a:solidFill>
                        <a:effectLst/>
                        <a:latin typeface="Aptos Narrow"/>
                      </a:endParaRPr>
                    </a:p>
                  </a:txBody>
                  <a:tcPr marL="3489" marR="3489" marT="3489" marB="0" anchor="b"/>
                </a:tc>
                <a:extLst>
                  <a:ext uri="{0D108BD9-81ED-4DB2-BD59-A6C34878D82A}">
                    <a16:rowId xmlns:a16="http://schemas.microsoft.com/office/drawing/2014/main" val="2642797150"/>
                  </a:ext>
                </a:extLst>
              </a:tr>
              <a:tr h="91633">
                <a:tc>
                  <a:txBody>
                    <a:bodyPr/>
                    <a:lstStyle/>
                    <a:p>
                      <a:pPr algn="l" rtl="1" fontAlgn="b"/>
                      <a:r>
                        <a:rPr lang="ar-EG" sz="500" u="none" strike="noStrike">
                          <a:effectLst/>
                        </a:rPr>
                        <a:t>السويس</a:t>
                      </a:r>
                      <a:endParaRPr lang="ar-EG" sz="500" b="1" i="0" u="none" strike="noStrike">
                        <a:solidFill>
                          <a:srgbClr val="000000"/>
                        </a:solidFill>
                        <a:effectLst/>
                        <a:latin typeface="Aptos Narrow"/>
                      </a:endParaRPr>
                    </a:p>
                  </a:txBody>
                  <a:tcPr marL="3489" marR="3489" marT="3489" marB="0" anchor="b"/>
                </a:tc>
                <a:tc>
                  <a:txBody>
                    <a:bodyPr/>
                    <a:lstStyle/>
                    <a:p>
                      <a:pPr algn="l" fontAlgn="b"/>
                      <a:endParaRPr lang="en-US" sz="500" b="1" i="0" u="none" strike="noStrike">
                        <a:solidFill>
                          <a:srgbClr val="000000"/>
                        </a:solidFill>
                        <a:effectLst/>
                        <a:latin typeface="Aptos Narrow"/>
                      </a:endParaRPr>
                    </a:p>
                  </a:txBody>
                  <a:tcPr marL="3489" marR="3489" marT="3489" marB="0" anchor="b"/>
                </a:tc>
                <a:tc>
                  <a:txBody>
                    <a:bodyPr/>
                    <a:lstStyle/>
                    <a:p>
                      <a:pPr algn="l" fontAlgn="b"/>
                      <a:endParaRPr lang="en-US" sz="500" b="1" i="0" u="none" strike="noStrike">
                        <a:solidFill>
                          <a:srgbClr val="000000"/>
                        </a:solidFill>
                        <a:effectLst/>
                        <a:latin typeface="Aptos Narrow"/>
                      </a:endParaRPr>
                    </a:p>
                  </a:txBody>
                  <a:tcPr marL="3489" marR="3489" marT="3489" marB="0" anchor="b"/>
                </a:tc>
                <a:tc>
                  <a:txBody>
                    <a:bodyPr/>
                    <a:lstStyle/>
                    <a:p>
                      <a:pPr algn="l" fontAlgn="b"/>
                      <a:endParaRPr lang="en-US" sz="500" b="0" i="0" u="none" strike="noStrike">
                        <a:solidFill>
                          <a:srgbClr val="000000"/>
                        </a:solidFill>
                        <a:effectLst/>
                        <a:latin typeface="Aptos Narrow"/>
                      </a:endParaRPr>
                    </a:p>
                  </a:txBody>
                  <a:tcPr marL="3489" marR="3489" marT="3489" marB="0" anchor="b"/>
                </a:tc>
                <a:extLst>
                  <a:ext uri="{0D108BD9-81ED-4DB2-BD59-A6C34878D82A}">
                    <a16:rowId xmlns:a16="http://schemas.microsoft.com/office/drawing/2014/main" val="2128434401"/>
                  </a:ext>
                </a:extLst>
              </a:tr>
              <a:tr h="170064">
                <a:tc>
                  <a:txBody>
                    <a:bodyPr/>
                    <a:lstStyle/>
                    <a:p>
                      <a:pPr algn="l" rtl="1" fontAlgn="b"/>
                      <a:r>
                        <a:rPr lang="ar-EG" sz="500" u="none" strike="noStrike">
                          <a:effectLst/>
                        </a:rPr>
                        <a:t>غير مشترك وغير مستفيد</a:t>
                      </a:r>
                      <a:endParaRPr lang="ar-EG" sz="500" b="0" i="0" u="none" strike="noStrike">
                        <a:solidFill>
                          <a:srgbClr val="000000"/>
                        </a:solidFill>
                        <a:effectLst/>
                        <a:latin typeface="Aptos Narrow"/>
                      </a:endParaRPr>
                    </a:p>
                  </a:txBody>
                  <a:tcPr marL="52342" marR="3489" marT="3489" marB="0" anchor="b"/>
                </a:tc>
                <a:tc>
                  <a:txBody>
                    <a:bodyPr/>
                    <a:lstStyle/>
                    <a:p>
                      <a:pPr algn="r" fontAlgn="b"/>
                      <a:r>
                        <a:rPr lang="en-US" sz="500" u="none" strike="noStrike">
                          <a:effectLst/>
                        </a:rPr>
                        <a:t>193331</a:t>
                      </a:r>
                      <a:endParaRPr lang="en-US" sz="500" b="0" i="0" u="none" strike="noStrike">
                        <a:solidFill>
                          <a:srgbClr val="000000"/>
                        </a:solidFill>
                        <a:effectLst/>
                        <a:latin typeface="Aptos Narrow"/>
                      </a:endParaRPr>
                    </a:p>
                  </a:txBody>
                  <a:tcPr marL="3489" marR="3489" marT="3489" marB="0" anchor="b"/>
                </a:tc>
                <a:tc>
                  <a:txBody>
                    <a:bodyPr/>
                    <a:lstStyle/>
                    <a:p>
                      <a:pPr algn="r" fontAlgn="b"/>
                      <a:r>
                        <a:rPr lang="en-US" sz="500" u="none" strike="noStrike">
                          <a:effectLst/>
                        </a:rPr>
                        <a:t>87949</a:t>
                      </a:r>
                      <a:endParaRPr lang="en-US" sz="500" b="0" i="0" u="none" strike="noStrike">
                        <a:solidFill>
                          <a:srgbClr val="000000"/>
                        </a:solidFill>
                        <a:effectLst/>
                        <a:latin typeface="Aptos Narrow"/>
                      </a:endParaRPr>
                    </a:p>
                  </a:txBody>
                  <a:tcPr marL="3489" marR="3489" marT="3489" marB="0" anchor="b"/>
                </a:tc>
                <a:tc>
                  <a:txBody>
                    <a:bodyPr/>
                    <a:lstStyle/>
                    <a:p>
                      <a:pPr algn="r" fontAlgn="b"/>
                      <a:r>
                        <a:rPr lang="en-US" sz="500" u="none" strike="noStrike">
                          <a:effectLst/>
                        </a:rPr>
                        <a:t>45.5%</a:t>
                      </a:r>
                      <a:endParaRPr lang="en-US" sz="500" b="0" i="0" u="none" strike="noStrike">
                        <a:solidFill>
                          <a:srgbClr val="000000"/>
                        </a:solidFill>
                        <a:effectLst/>
                        <a:latin typeface="Aptos Narrow"/>
                      </a:endParaRPr>
                    </a:p>
                  </a:txBody>
                  <a:tcPr marL="3489" marR="3489" marT="3489" marB="0" anchor="b"/>
                </a:tc>
                <a:extLst>
                  <a:ext uri="{0D108BD9-81ED-4DB2-BD59-A6C34878D82A}">
                    <a16:rowId xmlns:a16="http://schemas.microsoft.com/office/drawing/2014/main" val="930514017"/>
                  </a:ext>
                </a:extLst>
              </a:tr>
              <a:tr h="91633">
                <a:tc>
                  <a:txBody>
                    <a:bodyPr/>
                    <a:lstStyle/>
                    <a:p>
                      <a:pPr algn="l" rtl="1" fontAlgn="b"/>
                      <a:r>
                        <a:rPr lang="ar-EG" sz="500" u="none" strike="noStrike">
                          <a:effectLst/>
                        </a:rPr>
                        <a:t>الشرقية</a:t>
                      </a:r>
                      <a:endParaRPr lang="ar-EG" sz="500" b="1" i="0" u="none" strike="noStrike">
                        <a:solidFill>
                          <a:srgbClr val="000000"/>
                        </a:solidFill>
                        <a:effectLst/>
                        <a:latin typeface="Aptos Narrow"/>
                      </a:endParaRPr>
                    </a:p>
                  </a:txBody>
                  <a:tcPr marL="3489" marR="3489" marT="3489" marB="0" anchor="b"/>
                </a:tc>
                <a:tc>
                  <a:txBody>
                    <a:bodyPr/>
                    <a:lstStyle/>
                    <a:p>
                      <a:pPr algn="l" fontAlgn="b"/>
                      <a:endParaRPr lang="en-US" sz="500" b="1" i="0" u="none" strike="noStrike">
                        <a:solidFill>
                          <a:srgbClr val="000000"/>
                        </a:solidFill>
                        <a:effectLst/>
                        <a:latin typeface="Aptos Narrow"/>
                      </a:endParaRPr>
                    </a:p>
                  </a:txBody>
                  <a:tcPr marL="3489" marR="3489" marT="3489" marB="0" anchor="b"/>
                </a:tc>
                <a:tc>
                  <a:txBody>
                    <a:bodyPr/>
                    <a:lstStyle/>
                    <a:p>
                      <a:pPr algn="l" fontAlgn="b"/>
                      <a:endParaRPr lang="en-US" sz="500" b="1" i="0" u="none" strike="noStrike">
                        <a:solidFill>
                          <a:srgbClr val="000000"/>
                        </a:solidFill>
                        <a:effectLst/>
                        <a:latin typeface="Aptos Narrow"/>
                      </a:endParaRPr>
                    </a:p>
                  </a:txBody>
                  <a:tcPr marL="3489" marR="3489" marT="3489" marB="0" anchor="b"/>
                </a:tc>
                <a:tc>
                  <a:txBody>
                    <a:bodyPr/>
                    <a:lstStyle/>
                    <a:p>
                      <a:pPr algn="l" fontAlgn="b"/>
                      <a:endParaRPr lang="en-US" sz="500" b="0" i="0" u="none" strike="noStrike">
                        <a:solidFill>
                          <a:srgbClr val="000000"/>
                        </a:solidFill>
                        <a:effectLst/>
                        <a:latin typeface="Aptos Narrow"/>
                      </a:endParaRPr>
                    </a:p>
                  </a:txBody>
                  <a:tcPr marL="3489" marR="3489" marT="3489" marB="0" anchor="b"/>
                </a:tc>
                <a:extLst>
                  <a:ext uri="{0D108BD9-81ED-4DB2-BD59-A6C34878D82A}">
                    <a16:rowId xmlns:a16="http://schemas.microsoft.com/office/drawing/2014/main" val="3933900879"/>
                  </a:ext>
                </a:extLst>
              </a:tr>
              <a:tr h="170064">
                <a:tc>
                  <a:txBody>
                    <a:bodyPr/>
                    <a:lstStyle/>
                    <a:p>
                      <a:pPr algn="l" rtl="1" fontAlgn="b"/>
                      <a:r>
                        <a:rPr lang="ar-EG" sz="500" u="none" strike="noStrike">
                          <a:effectLst/>
                        </a:rPr>
                        <a:t>غير مشترك وغير مستفيد</a:t>
                      </a:r>
                      <a:endParaRPr lang="ar-EG" sz="500" b="0" i="0" u="none" strike="noStrike">
                        <a:solidFill>
                          <a:srgbClr val="000000"/>
                        </a:solidFill>
                        <a:effectLst/>
                        <a:latin typeface="Aptos Narrow"/>
                      </a:endParaRPr>
                    </a:p>
                  </a:txBody>
                  <a:tcPr marL="52342" marR="3489" marT="3489" marB="0" anchor="b"/>
                </a:tc>
                <a:tc>
                  <a:txBody>
                    <a:bodyPr/>
                    <a:lstStyle/>
                    <a:p>
                      <a:pPr algn="r" fontAlgn="b"/>
                      <a:r>
                        <a:rPr lang="en-US" sz="500" u="none" strike="noStrike">
                          <a:effectLst/>
                        </a:rPr>
                        <a:t>1670933</a:t>
                      </a:r>
                      <a:endParaRPr lang="en-US" sz="500" b="0" i="0" u="none" strike="noStrike">
                        <a:solidFill>
                          <a:srgbClr val="000000"/>
                        </a:solidFill>
                        <a:effectLst/>
                        <a:latin typeface="Aptos Narrow"/>
                      </a:endParaRPr>
                    </a:p>
                  </a:txBody>
                  <a:tcPr marL="3489" marR="3489" marT="3489" marB="0" anchor="b"/>
                </a:tc>
                <a:tc>
                  <a:txBody>
                    <a:bodyPr/>
                    <a:lstStyle/>
                    <a:p>
                      <a:pPr algn="r" fontAlgn="b"/>
                      <a:r>
                        <a:rPr lang="en-US" sz="500" u="none" strike="noStrike">
                          <a:effectLst/>
                        </a:rPr>
                        <a:t>977656</a:t>
                      </a:r>
                      <a:endParaRPr lang="en-US" sz="500" b="0" i="0" u="none" strike="noStrike">
                        <a:solidFill>
                          <a:srgbClr val="000000"/>
                        </a:solidFill>
                        <a:effectLst/>
                        <a:latin typeface="Aptos Narrow"/>
                      </a:endParaRPr>
                    </a:p>
                  </a:txBody>
                  <a:tcPr marL="3489" marR="3489" marT="3489" marB="0" anchor="b"/>
                </a:tc>
                <a:tc>
                  <a:txBody>
                    <a:bodyPr/>
                    <a:lstStyle/>
                    <a:p>
                      <a:pPr algn="r" fontAlgn="b"/>
                      <a:r>
                        <a:rPr lang="en-US" sz="500" u="none" strike="noStrike">
                          <a:effectLst/>
                        </a:rPr>
                        <a:t>58.5%</a:t>
                      </a:r>
                      <a:endParaRPr lang="en-US" sz="500" b="0" i="0" u="none" strike="noStrike">
                        <a:solidFill>
                          <a:srgbClr val="000000"/>
                        </a:solidFill>
                        <a:effectLst/>
                        <a:latin typeface="Aptos Narrow"/>
                      </a:endParaRPr>
                    </a:p>
                  </a:txBody>
                  <a:tcPr marL="3489" marR="3489" marT="3489" marB="0" anchor="b"/>
                </a:tc>
                <a:extLst>
                  <a:ext uri="{0D108BD9-81ED-4DB2-BD59-A6C34878D82A}">
                    <a16:rowId xmlns:a16="http://schemas.microsoft.com/office/drawing/2014/main" val="3572199707"/>
                  </a:ext>
                </a:extLst>
              </a:tr>
              <a:tr h="91633">
                <a:tc>
                  <a:txBody>
                    <a:bodyPr/>
                    <a:lstStyle/>
                    <a:p>
                      <a:pPr algn="l" rtl="1" fontAlgn="b"/>
                      <a:r>
                        <a:rPr lang="ar-EG" sz="500" u="none" strike="noStrike">
                          <a:effectLst/>
                        </a:rPr>
                        <a:t>الغربية</a:t>
                      </a:r>
                      <a:endParaRPr lang="ar-EG" sz="500" b="1" i="0" u="none" strike="noStrike">
                        <a:solidFill>
                          <a:srgbClr val="000000"/>
                        </a:solidFill>
                        <a:effectLst/>
                        <a:latin typeface="Aptos Narrow"/>
                      </a:endParaRPr>
                    </a:p>
                  </a:txBody>
                  <a:tcPr marL="3489" marR="3489" marT="3489" marB="0" anchor="b"/>
                </a:tc>
                <a:tc>
                  <a:txBody>
                    <a:bodyPr/>
                    <a:lstStyle/>
                    <a:p>
                      <a:pPr algn="l" fontAlgn="b"/>
                      <a:endParaRPr lang="en-US" sz="500" b="1" i="0" u="none" strike="noStrike">
                        <a:solidFill>
                          <a:srgbClr val="000000"/>
                        </a:solidFill>
                        <a:effectLst/>
                        <a:latin typeface="Aptos Narrow"/>
                      </a:endParaRPr>
                    </a:p>
                  </a:txBody>
                  <a:tcPr marL="3489" marR="3489" marT="3489" marB="0" anchor="b"/>
                </a:tc>
                <a:tc>
                  <a:txBody>
                    <a:bodyPr/>
                    <a:lstStyle/>
                    <a:p>
                      <a:pPr algn="l" fontAlgn="b"/>
                      <a:endParaRPr lang="en-US" sz="500" b="1" i="0" u="none" strike="noStrike">
                        <a:solidFill>
                          <a:srgbClr val="000000"/>
                        </a:solidFill>
                        <a:effectLst/>
                        <a:latin typeface="Aptos Narrow"/>
                      </a:endParaRPr>
                    </a:p>
                  </a:txBody>
                  <a:tcPr marL="3489" marR="3489" marT="3489" marB="0" anchor="b"/>
                </a:tc>
                <a:tc>
                  <a:txBody>
                    <a:bodyPr/>
                    <a:lstStyle/>
                    <a:p>
                      <a:pPr algn="l" fontAlgn="b"/>
                      <a:endParaRPr lang="en-US" sz="500" b="0" i="0" u="none" strike="noStrike">
                        <a:solidFill>
                          <a:srgbClr val="000000"/>
                        </a:solidFill>
                        <a:effectLst/>
                        <a:latin typeface="Aptos Narrow"/>
                      </a:endParaRPr>
                    </a:p>
                  </a:txBody>
                  <a:tcPr marL="3489" marR="3489" marT="3489" marB="0" anchor="b"/>
                </a:tc>
                <a:extLst>
                  <a:ext uri="{0D108BD9-81ED-4DB2-BD59-A6C34878D82A}">
                    <a16:rowId xmlns:a16="http://schemas.microsoft.com/office/drawing/2014/main" val="2811863452"/>
                  </a:ext>
                </a:extLst>
              </a:tr>
              <a:tr h="170064">
                <a:tc>
                  <a:txBody>
                    <a:bodyPr/>
                    <a:lstStyle/>
                    <a:p>
                      <a:pPr algn="l" rtl="1" fontAlgn="b"/>
                      <a:r>
                        <a:rPr lang="ar-EG" sz="500" u="none" strike="noStrike">
                          <a:effectLst/>
                        </a:rPr>
                        <a:t>غير مشترك وغير مستفيد</a:t>
                      </a:r>
                      <a:endParaRPr lang="ar-EG" sz="500" b="0" i="0" u="none" strike="noStrike">
                        <a:solidFill>
                          <a:srgbClr val="000000"/>
                        </a:solidFill>
                        <a:effectLst/>
                        <a:latin typeface="Aptos Narrow"/>
                      </a:endParaRPr>
                    </a:p>
                  </a:txBody>
                  <a:tcPr marL="52342" marR="3489" marT="3489" marB="0" anchor="b"/>
                </a:tc>
                <a:tc>
                  <a:txBody>
                    <a:bodyPr/>
                    <a:lstStyle/>
                    <a:p>
                      <a:pPr algn="r" fontAlgn="b"/>
                      <a:r>
                        <a:rPr lang="en-US" sz="500" u="none" strike="noStrike">
                          <a:effectLst/>
                        </a:rPr>
                        <a:t>1313345</a:t>
                      </a:r>
                      <a:endParaRPr lang="en-US" sz="500" b="0" i="0" u="none" strike="noStrike">
                        <a:solidFill>
                          <a:srgbClr val="000000"/>
                        </a:solidFill>
                        <a:effectLst/>
                        <a:latin typeface="Aptos Narrow"/>
                      </a:endParaRPr>
                    </a:p>
                  </a:txBody>
                  <a:tcPr marL="3489" marR="3489" marT="3489" marB="0" anchor="b"/>
                </a:tc>
                <a:tc>
                  <a:txBody>
                    <a:bodyPr/>
                    <a:lstStyle/>
                    <a:p>
                      <a:pPr algn="r" fontAlgn="b"/>
                      <a:r>
                        <a:rPr lang="en-US" sz="500" u="none" strike="noStrike">
                          <a:effectLst/>
                        </a:rPr>
                        <a:t>760607</a:t>
                      </a:r>
                      <a:endParaRPr lang="en-US" sz="500" b="0" i="0" u="none" strike="noStrike">
                        <a:solidFill>
                          <a:srgbClr val="000000"/>
                        </a:solidFill>
                        <a:effectLst/>
                        <a:latin typeface="Aptos Narrow"/>
                      </a:endParaRPr>
                    </a:p>
                  </a:txBody>
                  <a:tcPr marL="3489" marR="3489" marT="3489" marB="0" anchor="b"/>
                </a:tc>
                <a:tc>
                  <a:txBody>
                    <a:bodyPr/>
                    <a:lstStyle/>
                    <a:p>
                      <a:pPr algn="r" fontAlgn="b"/>
                      <a:r>
                        <a:rPr lang="en-US" sz="500" u="none" strike="noStrike">
                          <a:effectLst/>
                        </a:rPr>
                        <a:t>57.9%</a:t>
                      </a:r>
                      <a:endParaRPr lang="en-US" sz="500" b="0" i="0" u="none" strike="noStrike">
                        <a:solidFill>
                          <a:srgbClr val="000000"/>
                        </a:solidFill>
                        <a:effectLst/>
                        <a:latin typeface="Aptos Narrow"/>
                      </a:endParaRPr>
                    </a:p>
                  </a:txBody>
                  <a:tcPr marL="3489" marR="3489" marT="3489" marB="0" anchor="b"/>
                </a:tc>
                <a:extLst>
                  <a:ext uri="{0D108BD9-81ED-4DB2-BD59-A6C34878D82A}">
                    <a16:rowId xmlns:a16="http://schemas.microsoft.com/office/drawing/2014/main" val="450562341"/>
                  </a:ext>
                </a:extLst>
              </a:tr>
              <a:tr h="91633">
                <a:tc>
                  <a:txBody>
                    <a:bodyPr/>
                    <a:lstStyle/>
                    <a:p>
                      <a:pPr algn="l" rtl="1" fontAlgn="b"/>
                      <a:r>
                        <a:rPr lang="ar-EG" sz="500" u="none" strike="noStrike">
                          <a:effectLst/>
                        </a:rPr>
                        <a:t>الفيوم</a:t>
                      </a:r>
                      <a:endParaRPr lang="ar-EG" sz="500" b="1" i="0" u="none" strike="noStrike">
                        <a:solidFill>
                          <a:srgbClr val="000000"/>
                        </a:solidFill>
                        <a:effectLst/>
                        <a:latin typeface="Aptos Narrow"/>
                      </a:endParaRPr>
                    </a:p>
                  </a:txBody>
                  <a:tcPr marL="3489" marR="3489" marT="3489" marB="0" anchor="b"/>
                </a:tc>
                <a:tc>
                  <a:txBody>
                    <a:bodyPr/>
                    <a:lstStyle/>
                    <a:p>
                      <a:pPr algn="l" fontAlgn="b"/>
                      <a:endParaRPr lang="en-US" sz="500" b="1" i="0" u="none" strike="noStrike">
                        <a:solidFill>
                          <a:srgbClr val="000000"/>
                        </a:solidFill>
                        <a:effectLst/>
                        <a:latin typeface="Aptos Narrow"/>
                      </a:endParaRPr>
                    </a:p>
                  </a:txBody>
                  <a:tcPr marL="3489" marR="3489" marT="3489" marB="0" anchor="b"/>
                </a:tc>
                <a:tc>
                  <a:txBody>
                    <a:bodyPr/>
                    <a:lstStyle/>
                    <a:p>
                      <a:pPr algn="l" fontAlgn="b"/>
                      <a:endParaRPr lang="en-US" sz="500" b="1" i="0" u="none" strike="noStrike">
                        <a:solidFill>
                          <a:srgbClr val="000000"/>
                        </a:solidFill>
                        <a:effectLst/>
                        <a:latin typeface="Aptos Narrow"/>
                      </a:endParaRPr>
                    </a:p>
                  </a:txBody>
                  <a:tcPr marL="3489" marR="3489" marT="3489" marB="0" anchor="b"/>
                </a:tc>
                <a:tc>
                  <a:txBody>
                    <a:bodyPr/>
                    <a:lstStyle/>
                    <a:p>
                      <a:pPr algn="l" fontAlgn="b"/>
                      <a:endParaRPr lang="en-US" sz="500" b="0" i="0" u="none" strike="noStrike">
                        <a:solidFill>
                          <a:srgbClr val="000000"/>
                        </a:solidFill>
                        <a:effectLst/>
                        <a:latin typeface="Aptos Narrow"/>
                      </a:endParaRPr>
                    </a:p>
                  </a:txBody>
                  <a:tcPr marL="3489" marR="3489" marT="3489" marB="0" anchor="b"/>
                </a:tc>
                <a:extLst>
                  <a:ext uri="{0D108BD9-81ED-4DB2-BD59-A6C34878D82A}">
                    <a16:rowId xmlns:a16="http://schemas.microsoft.com/office/drawing/2014/main" val="2420905729"/>
                  </a:ext>
                </a:extLst>
              </a:tr>
              <a:tr h="170064">
                <a:tc>
                  <a:txBody>
                    <a:bodyPr/>
                    <a:lstStyle/>
                    <a:p>
                      <a:pPr algn="l" rtl="1" fontAlgn="b"/>
                      <a:r>
                        <a:rPr lang="ar-EG" sz="500" u="none" strike="noStrike">
                          <a:effectLst/>
                        </a:rPr>
                        <a:t>غير مشترك وغير مستفيد</a:t>
                      </a:r>
                      <a:endParaRPr lang="ar-EG" sz="500" b="0" i="0" u="none" strike="noStrike">
                        <a:solidFill>
                          <a:srgbClr val="000000"/>
                        </a:solidFill>
                        <a:effectLst/>
                        <a:latin typeface="Aptos Narrow"/>
                      </a:endParaRPr>
                    </a:p>
                  </a:txBody>
                  <a:tcPr marL="52342" marR="3489" marT="3489" marB="0" anchor="b"/>
                </a:tc>
                <a:tc>
                  <a:txBody>
                    <a:bodyPr/>
                    <a:lstStyle/>
                    <a:p>
                      <a:pPr algn="r" fontAlgn="b"/>
                      <a:r>
                        <a:rPr lang="en-US" sz="500" u="none" strike="noStrike">
                          <a:effectLst/>
                        </a:rPr>
                        <a:t>932099</a:t>
                      </a:r>
                      <a:endParaRPr lang="en-US" sz="500" b="0" i="0" u="none" strike="noStrike">
                        <a:solidFill>
                          <a:srgbClr val="000000"/>
                        </a:solidFill>
                        <a:effectLst/>
                        <a:latin typeface="Aptos Narrow"/>
                      </a:endParaRPr>
                    </a:p>
                  </a:txBody>
                  <a:tcPr marL="3489" marR="3489" marT="3489" marB="0" anchor="b"/>
                </a:tc>
                <a:tc>
                  <a:txBody>
                    <a:bodyPr/>
                    <a:lstStyle/>
                    <a:p>
                      <a:pPr algn="r" fontAlgn="b"/>
                      <a:r>
                        <a:rPr lang="en-US" sz="500" u="none" strike="noStrike">
                          <a:effectLst/>
                        </a:rPr>
                        <a:t>688921</a:t>
                      </a:r>
                      <a:endParaRPr lang="en-US" sz="500" b="0" i="0" u="none" strike="noStrike">
                        <a:solidFill>
                          <a:srgbClr val="000000"/>
                        </a:solidFill>
                        <a:effectLst/>
                        <a:latin typeface="Aptos Narrow"/>
                      </a:endParaRPr>
                    </a:p>
                  </a:txBody>
                  <a:tcPr marL="3489" marR="3489" marT="3489" marB="0" anchor="b"/>
                </a:tc>
                <a:tc>
                  <a:txBody>
                    <a:bodyPr/>
                    <a:lstStyle/>
                    <a:p>
                      <a:pPr algn="r" fontAlgn="b"/>
                      <a:r>
                        <a:rPr lang="en-US" sz="500" u="none" strike="noStrike" dirty="0">
                          <a:effectLst/>
                          <a:highlight>
                            <a:srgbClr val="FF0000"/>
                          </a:highlight>
                        </a:rPr>
                        <a:t>73.9%</a:t>
                      </a:r>
                      <a:endParaRPr lang="en-US" sz="500" b="0" i="0" u="none" strike="noStrike" dirty="0">
                        <a:solidFill>
                          <a:srgbClr val="000000"/>
                        </a:solidFill>
                        <a:effectLst/>
                        <a:highlight>
                          <a:srgbClr val="FF0000"/>
                        </a:highlight>
                        <a:latin typeface="Aptos Narrow"/>
                      </a:endParaRPr>
                    </a:p>
                  </a:txBody>
                  <a:tcPr marL="3489" marR="3489" marT="3489" marB="0" anchor="b"/>
                </a:tc>
                <a:extLst>
                  <a:ext uri="{0D108BD9-81ED-4DB2-BD59-A6C34878D82A}">
                    <a16:rowId xmlns:a16="http://schemas.microsoft.com/office/drawing/2014/main" val="1411416608"/>
                  </a:ext>
                </a:extLst>
              </a:tr>
              <a:tr h="91633">
                <a:tc>
                  <a:txBody>
                    <a:bodyPr/>
                    <a:lstStyle/>
                    <a:p>
                      <a:pPr algn="l" rtl="1" fontAlgn="b"/>
                      <a:r>
                        <a:rPr lang="ar-EG" sz="500" u="none" strike="noStrike">
                          <a:effectLst/>
                        </a:rPr>
                        <a:t>القاهرة</a:t>
                      </a:r>
                      <a:endParaRPr lang="ar-EG" sz="500" b="1" i="0" u="none" strike="noStrike">
                        <a:solidFill>
                          <a:srgbClr val="000000"/>
                        </a:solidFill>
                        <a:effectLst/>
                        <a:latin typeface="Aptos Narrow"/>
                      </a:endParaRPr>
                    </a:p>
                  </a:txBody>
                  <a:tcPr marL="3489" marR="3489" marT="3489" marB="0" anchor="b"/>
                </a:tc>
                <a:tc>
                  <a:txBody>
                    <a:bodyPr/>
                    <a:lstStyle/>
                    <a:p>
                      <a:pPr algn="l" fontAlgn="b"/>
                      <a:endParaRPr lang="en-US" sz="500" b="1" i="0" u="none" strike="noStrike">
                        <a:solidFill>
                          <a:srgbClr val="000000"/>
                        </a:solidFill>
                        <a:effectLst/>
                        <a:latin typeface="Aptos Narrow"/>
                      </a:endParaRPr>
                    </a:p>
                  </a:txBody>
                  <a:tcPr marL="3489" marR="3489" marT="3489" marB="0" anchor="b"/>
                </a:tc>
                <a:tc>
                  <a:txBody>
                    <a:bodyPr/>
                    <a:lstStyle/>
                    <a:p>
                      <a:pPr algn="l" fontAlgn="b"/>
                      <a:endParaRPr lang="en-US" sz="500" b="1" i="0" u="none" strike="noStrike">
                        <a:solidFill>
                          <a:srgbClr val="000000"/>
                        </a:solidFill>
                        <a:effectLst/>
                        <a:latin typeface="Aptos Narrow"/>
                      </a:endParaRPr>
                    </a:p>
                  </a:txBody>
                  <a:tcPr marL="3489" marR="3489" marT="3489" marB="0" anchor="b"/>
                </a:tc>
                <a:tc>
                  <a:txBody>
                    <a:bodyPr/>
                    <a:lstStyle/>
                    <a:p>
                      <a:pPr algn="l" fontAlgn="b"/>
                      <a:endParaRPr lang="en-US" sz="500" b="0" i="0" u="none" strike="noStrike">
                        <a:solidFill>
                          <a:srgbClr val="000000"/>
                        </a:solidFill>
                        <a:effectLst/>
                        <a:latin typeface="Aptos Narrow"/>
                      </a:endParaRPr>
                    </a:p>
                  </a:txBody>
                  <a:tcPr marL="3489" marR="3489" marT="3489" marB="0" anchor="b"/>
                </a:tc>
                <a:extLst>
                  <a:ext uri="{0D108BD9-81ED-4DB2-BD59-A6C34878D82A}">
                    <a16:rowId xmlns:a16="http://schemas.microsoft.com/office/drawing/2014/main" val="2661279147"/>
                  </a:ext>
                </a:extLst>
              </a:tr>
              <a:tr h="170064">
                <a:tc>
                  <a:txBody>
                    <a:bodyPr/>
                    <a:lstStyle/>
                    <a:p>
                      <a:pPr algn="l" rtl="1" fontAlgn="b"/>
                      <a:r>
                        <a:rPr lang="ar-EG" sz="500" u="none" strike="noStrike">
                          <a:effectLst/>
                        </a:rPr>
                        <a:t>غير مشترك وغير مستفيد</a:t>
                      </a:r>
                      <a:endParaRPr lang="ar-EG" sz="500" b="0" i="0" u="none" strike="noStrike">
                        <a:solidFill>
                          <a:srgbClr val="000000"/>
                        </a:solidFill>
                        <a:effectLst/>
                        <a:latin typeface="Aptos Narrow"/>
                      </a:endParaRPr>
                    </a:p>
                  </a:txBody>
                  <a:tcPr marL="52342" marR="3489" marT="3489" marB="0" anchor="b"/>
                </a:tc>
                <a:tc>
                  <a:txBody>
                    <a:bodyPr/>
                    <a:lstStyle/>
                    <a:p>
                      <a:pPr algn="r" fontAlgn="b"/>
                      <a:r>
                        <a:rPr lang="en-US" sz="500" u="none" strike="noStrike">
                          <a:effectLst/>
                        </a:rPr>
                        <a:t>2297541</a:t>
                      </a:r>
                      <a:endParaRPr lang="en-US" sz="500" b="0" i="0" u="none" strike="noStrike">
                        <a:solidFill>
                          <a:srgbClr val="000000"/>
                        </a:solidFill>
                        <a:effectLst/>
                        <a:latin typeface="Aptos Narrow"/>
                      </a:endParaRPr>
                    </a:p>
                  </a:txBody>
                  <a:tcPr marL="3489" marR="3489" marT="3489" marB="0" anchor="b"/>
                </a:tc>
                <a:tc>
                  <a:txBody>
                    <a:bodyPr/>
                    <a:lstStyle/>
                    <a:p>
                      <a:pPr algn="r" fontAlgn="b"/>
                      <a:r>
                        <a:rPr lang="en-US" sz="500" u="none" strike="noStrike">
                          <a:effectLst/>
                        </a:rPr>
                        <a:t>1240106</a:t>
                      </a:r>
                      <a:endParaRPr lang="en-US" sz="500" b="0" i="0" u="none" strike="noStrike">
                        <a:solidFill>
                          <a:srgbClr val="000000"/>
                        </a:solidFill>
                        <a:effectLst/>
                        <a:latin typeface="Aptos Narrow"/>
                      </a:endParaRPr>
                    </a:p>
                  </a:txBody>
                  <a:tcPr marL="3489" marR="3489" marT="3489" marB="0" anchor="b"/>
                </a:tc>
                <a:tc>
                  <a:txBody>
                    <a:bodyPr/>
                    <a:lstStyle/>
                    <a:p>
                      <a:pPr algn="r" fontAlgn="b"/>
                      <a:r>
                        <a:rPr lang="en-US" sz="500" u="none" strike="noStrike">
                          <a:effectLst/>
                        </a:rPr>
                        <a:t>54.0%</a:t>
                      </a:r>
                      <a:endParaRPr lang="en-US" sz="500" b="0" i="0" u="none" strike="noStrike">
                        <a:solidFill>
                          <a:srgbClr val="000000"/>
                        </a:solidFill>
                        <a:effectLst/>
                        <a:latin typeface="Aptos Narrow"/>
                      </a:endParaRPr>
                    </a:p>
                  </a:txBody>
                  <a:tcPr marL="3489" marR="3489" marT="3489" marB="0" anchor="b"/>
                </a:tc>
                <a:extLst>
                  <a:ext uri="{0D108BD9-81ED-4DB2-BD59-A6C34878D82A}">
                    <a16:rowId xmlns:a16="http://schemas.microsoft.com/office/drawing/2014/main" val="2618416625"/>
                  </a:ext>
                </a:extLst>
              </a:tr>
              <a:tr h="91633">
                <a:tc>
                  <a:txBody>
                    <a:bodyPr/>
                    <a:lstStyle/>
                    <a:p>
                      <a:pPr algn="l" rtl="1" fontAlgn="b"/>
                      <a:r>
                        <a:rPr lang="ar-EG" sz="500" u="none" strike="noStrike">
                          <a:effectLst/>
                        </a:rPr>
                        <a:t>القليوبية</a:t>
                      </a:r>
                      <a:endParaRPr lang="ar-EG" sz="500" b="1" i="0" u="none" strike="noStrike">
                        <a:solidFill>
                          <a:srgbClr val="000000"/>
                        </a:solidFill>
                        <a:effectLst/>
                        <a:latin typeface="Aptos Narrow"/>
                      </a:endParaRPr>
                    </a:p>
                  </a:txBody>
                  <a:tcPr marL="3489" marR="3489" marT="3489" marB="0" anchor="b"/>
                </a:tc>
                <a:tc>
                  <a:txBody>
                    <a:bodyPr/>
                    <a:lstStyle/>
                    <a:p>
                      <a:pPr algn="l" fontAlgn="b"/>
                      <a:endParaRPr lang="en-US" sz="500" b="1" i="0" u="none" strike="noStrike">
                        <a:solidFill>
                          <a:srgbClr val="000000"/>
                        </a:solidFill>
                        <a:effectLst/>
                        <a:latin typeface="Aptos Narrow"/>
                      </a:endParaRPr>
                    </a:p>
                  </a:txBody>
                  <a:tcPr marL="3489" marR="3489" marT="3489" marB="0" anchor="b"/>
                </a:tc>
                <a:tc>
                  <a:txBody>
                    <a:bodyPr/>
                    <a:lstStyle/>
                    <a:p>
                      <a:pPr algn="l" fontAlgn="b"/>
                      <a:endParaRPr lang="en-US" sz="500" b="1" i="0" u="none" strike="noStrike">
                        <a:solidFill>
                          <a:srgbClr val="000000"/>
                        </a:solidFill>
                        <a:effectLst/>
                        <a:latin typeface="Aptos Narrow"/>
                      </a:endParaRPr>
                    </a:p>
                  </a:txBody>
                  <a:tcPr marL="3489" marR="3489" marT="3489" marB="0" anchor="b"/>
                </a:tc>
                <a:tc>
                  <a:txBody>
                    <a:bodyPr/>
                    <a:lstStyle/>
                    <a:p>
                      <a:pPr algn="l" fontAlgn="b"/>
                      <a:endParaRPr lang="en-US" sz="500" b="0" i="0" u="none" strike="noStrike">
                        <a:solidFill>
                          <a:srgbClr val="000000"/>
                        </a:solidFill>
                        <a:effectLst/>
                        <a:latin typeface="Aptos Narrow"/>
                      </a:endParaRPr>
                    </a:p>
                  </a:txBody>
                  <a:tcPr marL="3489" marR="3489" marT="3489" marB="0" anchor="b"/>
                </a:tc>
                <a:extLst>
                  <a:ext uri="{0D108BD9-81ED-4DB2-BD59-A6C34878D82A}">
                    <a16:rowId xmlns:a16="http://schemas.microsoft.com/office/drawing/2014/main" val="1181634298"/>
                  </a:ext>
                </a:extLst>
              </a:tr>
              <a:tr h="170064">
                <a:tc>
                  <a:txBody>
                    <a:bodyPr/>
                    <a:lstStyle/>
                    <a:p>
                      <a:pPr algn="l" rtl="1" fontAlgn="b"/>
                      <a:r>
                        <a:rPr lang="ar-EG" sz="500" u="none" strike="noStrike">
                          <a:effectLst/>
                        </a:rPr>
                        <a:t>غير مشترك وغير مستفيد</a:t>
                      </a:r>
                      <a:endParaRPr lang="ar-EG" sz="500" b="0" i="0" u="none" strike="noStrike">
                        <a:solidFill>
                          <a:srgbClr val="000000"/>
                        </a:solidFill>
                        <a:effectLst/>
                        <a:latin typeface="Aptos Narrow"/>
                      </a:endParaRPr>
                    </a:p>
                  </a:txBody>
                  <a:tcPr marL="52342" marR="3489" marT="3489" marB="0" anchor="b"/>
                </a:tc>
                <a:tc>
                  <a:txBody>
                    <a:bodyPr/>
                    <a:lstStyle/>
                    <a:p>
                      <a:pPr algn="r" fontAlgn="b"/>
                      <a:r>
                        <a:rPr lang="en-US" sz="500" u="none" strike="noStrike">
                          <a:effectLst/>
                        </a:rPr>
                        <a:t>1273444</a:t>
                      </a:r>
                      <a:endParaRPr lang="en-US" sz="500" b="0" i="0" u="none" strike="noStrike">
                        <a:solidFill>
                          <a:srgbClr val="000000"/>
                        </a:solidFill>
                        <a:effectLst/>
                        <a:latin typeface="Aptos Narrow"/>
                      </a:endParaRPr>
                    </a:p>
                  </a:txBody>
                  <a:tcPr marL="3489" marR="3489" marT="3489" marB="0" anchor="b"/>
                </a:tc>
                <a:tc>
                  <a:txBody>
                    <a:bodyPr/>
                    <a:lstStyle/>
                    <a:p>
                      <a:pPr algn="r" fontAlgn="b"/>
                      <a:r>
                        <a:rPr lang="en-US" sz="500" u="none" strike="noStrike">
                          <a:effectLst/>
                        </a:rPr>
                        <a:t>674630</a:t>
                      </a:r>
                      <a:endParaRPr lang="en-US" sz="500" b="0" i="0" u="none" strike="noStrike">
                        <a:solidFill>
                          <a:srgbClr val="000000"/>
                        </a:solidFill>
                        <a:effectLst/>
                        <a:latin typeface="Aptos Narrow"/>
                      </a:endParaRPr>
                    </a:p>
                  </a:txBody>
                  <a:tcPr marL="3489" marR="3489" marT="3489" marB="0" anchor="b"/>
                </a:tc>
                <a:tc>
                  <a:txBody>
                    <a:bodyPr/>
                    <a:lstStyle/>
                    <a:p>
                      <a:pPr algn="r" fontAlgn="b"/>
                      <a:r>
                        <a:rPr lang="en-US" sz="500" u="none" strike="noStrike">
                          <a:effectLst/>
                        </a:rPr>
                        <a:t>53.0%</a:t>
                      </a:r>
                      <a:endParaRPr lang="en-US" sz="500" b="0" i="0" u="none" strike="noStrike">
                        <a:solidFill>
                          <a:srgbClr val="000000"/>
                        </a:solidFill>
                        <a:effectLst/>
                        <a:latin typeface="Aptos Narrow"/>
                      </a:endParaRPr>
                    </a:p>
                  </a:txBody>
                  <a:tcPr marL="3489" marR="3489" marT="3489" marB="0" anchor="b"/>
                </a:tc>
                <a:extLst>
                  <a:ext uri="{0D108BD9-81ED-4DB2-BD59-A6C34878D82A}">
                    <a16:rowId xmlns:a16="http://schemas.microsoft.com/office/drawing/2014/main" val="392955464"/>
                  </a:ext>
                </a:extLst>
              </a:tr>
              <a:tr h="91633">
                <a:tc>
                  <a:txBody>
                    <a:bodyPr/>
                    <a:lstStyle/>
                    <a:p>
                      <a:pPr algn="l" rtl="1" fontAlgn="b"/>
                      <a:r>
                        <a:rPr lang="ar-EG" sz="500" u="none" strike="noStrike">
                          <a:effectLst/>
                        </a:rPr>
                        <a:t>المنوفية</a:t>
                      </a:r>
                      <a:endParaRPr lang="ar-EG" sz="500" b="1" i="0" u="none" strike="noStrike">
                        <a:solidFill>
                          <a:srgbClr val="000000"/>
                        </a:solidFill>
                        <a:effectLst/>
                        <a:latin typeface="Aptos Narrow"/>
                      </a:endParaRPr>
                    </a:p>
                  </a:txBody>
                  <a:tcPr marL="3489" marR="3489" marT="3489" marB="0" anchor="b"/>
                </a:tc>
                <a:tc>
                  <a:txBody>
                    <a:bodyPr/>
                    <a:lstStyle/>
                    <a:p>
                      <a:pPr algn="l" fontAlgn="b"/>
                      <a:endParaRPr lang="en-US" sz="500" b="1" i="0" u="none" strike="noStrike">
                        <a:solidFill>
                          <a:srgbClr val="000000"/>
                        </a:solidFill>
                        <a:effectLst/>
                        <a:latin typeface="Aptos Narrow"/>
                      </a:endParaRPr>
                    </a:p>
                  </a:txBody>
                  <a:tcPr marL="3489" marR="3489" marT="3489" marB="0" anchor="b"/>
                </a:tc>
                <a:tc>
                  <a:txBody>
                    <a:bodyPr/>
                    <a:lstStyle/>
                    <a:p>
                      <a:pPr algn="l" fontAlgn="b"/>
                      <a:endParaRPr lang="en-US" sz="500" b="1" i="0" u="none" strike="noStrike">
                        <a:solidFill>
                          <a:srgbClr val="000000"/>
                        </a:solidFill>
                        <a:effectLst/>
                        <a:latin typeface="Aptos Narrow"/>
                      </a:endParaRPr>
                    </a:p>
                  </a:txBody>
                  <a:tcPr marL="3489" marR="3489" marT="3489" marB="0" anchor="b"/>
                </a:tc>
                <a:tc>
                  <a:txBody>
                    <a:bodyPr/>
                    <a:lstStyle/>
                    <a:p>
                      <a:pPr algn="l" fontAlgn="b"/>
                      <a:endParaRPr lang="en-US" sz="500" b="0" i="0" u="none" strike="noStrike">
                        <a:solidFill>
                          <a:srgbClr val="000000"/>
                        </a:solidFill>
                        <a:effectLst/>
                        <a:latin typeface="Aptos Narrow"/>
                      </a:endParaRPr>
                    </a:p>
                  </a:txBody>
                  <a:tcPr marL="3489" marR="3489" marT="3489" marB="0" anchor="b"/>
                </a:tc>
                <a:extLst>
                  <a:ext uri="{0D108BD9-81ED-4DB2-BD59-A6C34878D82A}">
                    <a16:rowId xmlns:a16="http://schemas.microsoft.com/office/drawing/2014/main" val="1170229586"/>
                  </a:ext>
                </a:extLst>
              </a:tr>
              <a:tr h="170064">
                <a:tc>
                  <a:txBody>
                    <a:bodyPr/>
                    <a:lstStyle/>
                    <a:p>
                      <a:pPr algn="l" rtl="1" fontAlgn="b"/>
                      <a:r>
                        <a:rPr lang="ar-EG" sz="500" u="none" strike="noStrike">
                          <a:effectLst/>
                        </a:rPr>
                        <a:t>غير مشترك وغير مستفيد</a:t>
                      </a:r>
                      <a:endParaRPr lang="ar-EG" sz="500" b="0" i="0" u="none" strike="noStrike">
                        <a:solidFill>
                          <a:srgbClr val="000000"/>
                        </a:solidFill>
                        <a:effectLst/>
                        <a:latin typeface="Aptos Narrow"/>
                      </a:endParaRPr>
                    </a:p>
                  </a:txBody>
                  <a:tcPr marL="52342" marR="3489" marT="3489" marB="0" anchor="b"/>
                </a:tc>
                <a:tc>
                  <a:txBody>
                    <a:bodyPr/>
                    <a:lstStyle/>
                    <a:p>
                      <a:pPr algn="r" fontAlgn="b"/>
                      <a:r>
                        <a:rPr lang="en-US" sz="500" u="none" strike="noStrike">
                          <a:effectLst/>
                        </a:rPr>
                        <a:t>1185060</a:t>
                      </a:r>
                      <a:endParaRPr lang="en-US" sz="500" b="0" i="0" u="none" strike="noStrike">
                        <a:solidFill>
                          <a:srgbClr val="000000"/>
                        </a:solidFill>
                        <a:effectLst/>
                        <a:latin typeface="Aptos Narrow"/>
                      </a:endParaRPr>
                    </a:p>
                  </a:txBody>
                  <a:tcPr marL="3489" marR="3489" marT="3489" marB="0" anchor="b"/>
                </a:tc>
                <a:tc>
                  <a:txBody>
                    <a:bodyPr/>
                    <a:lstStyle/>
                    <a:p>
                      <a:pPr algn="r" fontAlgn="b"/>
                      <a:r>
                        <a:rPr lang="en-US" sz="500" u="none" strike="noStrike">
                          <a:effectLst/>
                        </a:rPr>
                        <a:t>621921</a:t>
                      </a:r>
                      <a:endParaRPr lang="en-US" sz="500" b="0" i="0" u="none" strike="noStrike">
                        <a:solidFill>
                          <a:srgbClr val="000000"/>
                        </a:solidFill>
                        <a:effectLst/>
                        <a:latin typeface="Aptos Narrow"/>
                      </a:endParaRPr>
                    </a:p>
                  </a:txBody>
                  <a:tcPr marL="3489" marR="3489" marT="3489" marB="0" anchor="b"/>
                </a:tc>
                <a:tc>
                  <a:txBody>
                    <a:bodyPr/>
                    <a:lstStyle/>
                    <a:p>
                      <a:pPr algn="r" fontAlgn="b"/>
                      <a:r>
                        <a:rPr lang="en-US" sz="500" u="none" strike="noStrike">
                          <a:effectLst/>
                        </a:rPr>
                        <a:t>52.5%</a:t>
                      </a:r>
                      <a:endParaRPr lang="en-US" sz="500" b="0" i="0" u="none" strike="noStrike">
                        <a:solidFill>
                          <a:srgbClr val="000000"/>
                        </a:solidFill>
                        <a:effectLst/>
                        <a:latin typeface="Aptos Narrow"/>
                      </a:endParaRPr>
                    </a:p>
                  </a:txBody>
                  <a:tcPr marL="3489" marR="3489" marT="3489" marB="0" anchor="b"/>
                </a:tc>
                <a:extLst>
                  <a:ext uri="{0D108BD9-81ED-4DB2-BD59-A6C34878D82A}">
                    <a16:rowId xmlns:a16="http://schemas.microsoft.com/office/drawing/2014/main" val="3017292293"/>
                  </a:ext>
                </a:extLst>
              </a:tr>
              <a:tr h="91633">
                <a:tc>
                  <a:txBody>
                    <a:bodyPr/>
                    <a:lstStyle/>
                    <a:p>
                      <a:pPr algn="l" rtl="1" fontAlgn="b"/>
                      <a:r>
                        <a:rPr lang="ar-EG" sz="500" u="none" strike="noStrike">
                          <a:effectLst/>
                        </a:rPr>
                        <a:t>المنيا</a:t>
                      </a:r>
                      <a:endParaRPr lang="ar-EG" sz="500" b="1" i="0" u="none" strike="noStrike">
                        <a:solidFill>
                          <a:srgbClr val="000000"/>
                        </a:solidFill>
                        <a:effectLst/>
                        <a:latin typeface="Aptos Narrow"/>
                      </a:endParaRPr>
                    </a:p>
                  </a:txBody>
                  <a:tcPr marL="3489" marR="3489" marT="3489" marB="0" anchor="b"/>
                </a:tc>
                <a:tc>
                  <a:txBody>
                    <a:bodyPr/>
                    <a:lstStyle/>
                    <a:p>
                      <a:pPr algn="l" fontAlgn="b"/>
                      <a:endParaRPr lang="en-US" sz="500" b="1" i="0" u="none" strike="noStrike">
                        <a:solidFill>
                          <a:srgbClr val="000000"/>
                        </a:solidFill>
                        <a:effectLst/>
                        <a:latin typeface="Aptos Narrow"/>
                      </a:endParaRPr>
                    </a:p>
                  </a:txBody>
                  <a:tcPr marL="3489" marR="3489" marT="3489" marB="0" anchor="b"/>
                </a:tc>
                <a:tc>
                  <a:txBody>
                    <a:bodyPr/>
                    <a:lstStyle/>
                    <a:p>
                      <a:pPr algn="l" fontAlgn="b"/>
                      <a:endParaRPr lang="en-US" sz="500" b="1" i="0" u="none" strike="noStrike">
                        <a:solidFill>
                          <a:srgbClr val="000000"/>
                        </a:solidFill>
                        <a:effectLst/>
                        <a:latin typeface="Aptos Narrow"/>
                      </a:endParaRPr>
                    </a:p>
                  </a:txBody>
                  <a:tcPr marL="3489" marR="3489" marT="3489" marB="0" anchor="b"/>
                </a:tc>
                <a:tc>
                  <a:txBody>
                    <a:bodyPr/>
                    <a:lstStyle/>
                    <a:p>
                      <a:pPr algn="l" fontAlgn="b"/>
                      <a:endParaRPr lang="en-US" sz="500" b="0" i="0" u="none" strike="noStrike">
                        <a:solidFill>
                          <a:srgbClr val="000000"/>
                        </a:solidFill>
                        <a:effectLst/>
                        <a:latin typeface="Aptos Narrow"/>
                      </a:endParaRPr>
                    </a:p>
                  </a:txBody>
                  <a:tcPr marL="3489" marR="3489" marT="3489" marB="0" anchor="b"/>
                </a:tc>
                <a:extLst>
                  <a:ext uri="{0D108BD9-81ED-4DB2-BD59-A6C34878D82A}">
                    <a16:rowId xmlns:a16="http://schemas.microsoft.com/office/drawing/2014/main" val="2287404071"/>
                  </a:ext>
                </a:extLst>
              </a:tr>
              <a:tr h="170064">
                <a:tc>
                  <a:txBody>
                    <a:bodyPr/>
                    <a:lstStyle/>
                    <a:p>
                      <a:pPr algn="l" rtl="1" fontAlgn="b"/>
                      <a:r>
                        <a:rPr lang="ar-EG" sz="500" u="none" strike="noStrike">
                          <a:effectLst/>
                        </a:rPr>
                        <a:t>غير مشترك وغير مستفيد</a:t>
                      </a:r>
                      <a:endParaRPr lang="ar-EG" sz="500" b="0" i="0" u="none" strike="noStrike">
                        <a:solidFill>
                          <a:srgbClr val="000000"/>
                        </a:solidFill>
                        <a:effectLst/>
                        <a:latin typeface="Aptos Narrow"/>
                      </a:endParaRPr>
                    </a:p>
                  </a:txBody>
                  <a:tcPr marL="52342" marR="3489" marT="3489" marB="0" anchor="b"/>
                </a:tc>
                <a:tc>
                  <a:txBody>
                    <a:bodyPr/>
                    <a:lstStyle/>
                    <a:p>
                      <a:pPr algn="r" fontAlgn="b"/>
                      <a:r>
                        <a:rPr lang="en-US" sz="500" u="none" strike="noStrike">
                          <a:effectLst/>
                        </a:rPr>
                        <a:t>1429507</a:t>
                      </a:r>
                      <a:endParaRPr lang="en-US" sz="500" b="0" i="0" u="none" strike="noStrike">
                        <a:solidFill>
                          <a:srgbClr val="000000"/>
                        </a:solidFill>
                        <a:effectLst/>
                        <a:latin typeface="Aptos Narrow"/>
                      </a:endParaRPr>
                    </a:p>
                  </a:txBody>
                  <a:tcPr marL="3489" marR="3489" marT="3489" marB="0" anchor="b"/>
                </a:tc>
                <a:tc>
                  <a:txBody>
                    <a:bodyPr/>
                    <a:lstStyle/>
                    <a:p>
                      <a:pPr algn="r" fontAlgn="b"/>
                      <a:r>
                        <a:rPr lang="en-US" sz="500" u="none" strike="noStrike">
                          <a:effectLst/>
                        </a:rPr>
                        <a:t>1036046</a:t>
                      </a:r>
                      <a:endParaRPr lang="en-US" sz="500" b="0" i="0" u="none" strike="noStrike">
                        <a:solidFill>
                          <a:srgbClr val="000000"/>
                        </a:solidFill>
                        <a:effectLst/>
                        <a:latin typeface="Aptos Narrow"/>
                      </a:endParaRPr>
                    </a:p>
                  </a:txBody>
                  <a:tcPr marL="3489" marR="3489" marT="3489" marB="0" anchor="b"/>
                </a:tc>
                <a:tc>
                  <a:txBody>
                    <a:bodyPr/>
                    <a:lstStyle/>
                    <a:p>
                      <a:pPr algn="r" fontAlgn="b"/>
                      <a:r>
                        <a:rPr lang="en-US" sz="500" u="none" strike="noStrike" dirty="0">
                          <a:effectLst/>
                          <a:highlight>
                            <a:srgbClr val="FF0000"/>
                          </a:highlight>
                        </a:rPr>
                        <a:t>72.5%</a:t>
                      </a:r>
                      <a:endParaRPr lang="en-US" sz="500" b="0" i="0" u="none" strike="noStrike" dirty="0">
                        <a:solidFill>
                          <a:srgbClr val="000000"/>
                        </a:solidFill>
                        <a:effectLst/>
                        <a:highlight>
                          <a:srgbClr val="FF0000"/>
                        </a:highlight>
                        <a:latin typeface="Aptos Narrow"/>
                      </a:endParaRPr>
                    </a:p>
                  </a:txBody>
                  <a:tcPr marL="3489" marR="3489" marT="3489" marB="0" anchor="b"/>
                </a:tc>
                <a:extLst>
                  <a:ext uri="{0D108BD9-81ED-4DB2-BD59-A6C34878D82A}">
                    <a16:rowId xmlns:a16="http://schemas.microsoft.com/office/drawing/2014/main" val="3779357731"/>
                  </a:ext>
                </a:extLst>
              </a:tr>
              <a:tr h="91633">
                <a:tc>
                  <a:txBody>
                    <a:bodyPr/>
                    <a:lstStyle/>
                    <a:p>
                      <a:pPr algn="l" rtl="1" fontAlgn="b"/>
                      <a:r>
                        <a:rPr lang="ar-EG" sz="500" u="none" strike="noStrike">
                          <a:effectLst/>
                        </a:rPr>
                        <a:t>الوادى الجديد</a:t>
                      </a:r>
                      <a:endParaRPr lang="ar-EG" sz="500" b="1" i="0" u="none" strike="noStrike">
                        <a:solidFill>
                          <a:srgbClr val="000000"/>
                        </a:solidFill>
                        <a:effectLst/>
                        <a:latin typeface="Aptos Narrow"/>
                      </a:endParaRPr>
                    </a:p>
                  </a:txBody>
                  <a:tcPr marL="3489" marR="3489" marT="3489" marB="0" anchor="b"/>
                </a:tc>
                <a:tc>
                  <a:txBody>
                    <a:bodyPr/>
                    <a:lstStyle/>
                    <a:p>
                      <a:pPr algn="l" fontAlgn="b"/>
                      <a:endParaRPr lang="en-US" sz="500" b="1" i="0" u="none" strike="noStrike">
                        <a:solidFill>
                          <a:srgbClr val="000000"/>
                        </a:solidFill>
                        <a:effectLst/>
                        <a:latin typeface="Aptos Narrow"/>
                      </a:endParaRPr>
                    </a:p>
                  </a:txBody>
                  <a:tcPr marL="3489" marR="3489" marT="3489" marB="0" anchor="b"/>
                </a:tc>
                <a:tc>
                  <a:txBody>
                    <a:bodyPr/>
                    <a:lstStyle/>
                    <a:p>
                      <a:pPr algn="l" fontAlgn="b"/>
                      <a:endParaRPr lang="en-US" sz="500" b="1" i="0" u="none" strike="noStrike">
                        <a:solidFill>
                          <a:srgbClr val="000000"/>
                        </a:solidFill>
                        <a:effectLst/>
                        <a:latin typeface="Aptos Narrow"/>
                      </a:endParaRPr>
                    </a:p>
                  </a:txBody>
                  <a:tcPr marL="3489" marR="3489" marT="3489" marB="0" anchor="b"/>
                </a:tc>
                <a:tc>
                  <a:txBody>
                    <a:bodyPr/>
                    <a:lstStyle/>
                    <a:p>
                      <a:pPr algn="l" fontAlgn="b"/>
                      <a:endParaRPr lang="en-US" sz="500" b="0" i="0" u="none" strike="noStrike">
                        <a:solidFill>
                          <a:srgbClr val="000000"/>
                        </a:solidFill>
                        <a:effectLst/>
                        <a:latin typeface="Aptos Narrow"/>
                      </a:endParaRPr>
                    </a:p>
                  </a:txBody>
                  <a:tcPr marL="3489" marR="3489" marT="3489" marB="0" anchor="b"/>
                </a:tc>
                <a:extLst>
                  <a:ext uri="{0D108BD9-81ED-4DB2-BD59-A6C34878D82A}">
                    <a16:rowId xmlns:a16="http://schemas.microsoft.com/office/drawing/2014/main" val="3382869176"/>
                  </a:ext>
                </a:extLst>
              </a:tr>
              <a:tr h="170064">
                <a:tc>
                  <a:txBody>
                    <a:bodyPr/>
                    <a:lstStyle/>
                    <a:p>
                      <a:pPr algn="l" rtl="1" fontAlgn="b"/>
                      <a:r>
                        <a:rPr lang="ar-EG" sz="500" u="none" strike="noStrike">
                          <a:effectLst/>
                        </a:rPr>
                        <a:t>غير مشترك وغير مستفيد</a:t>
                      </a:r>
                      <a:endParaRPr lang="ar-EG" sz="500" b="0" i="0" u="none" strike="noStrike">
                        <a:solidFill>
                          <a:srgbClr val="000000"/>
                        </a:solidFill>
                        <a:effectLst/>
                        <a:latin typeface="Aptos Narrow"/>
                      </a:endParaRPr>
                    </a:p>
                  </a:txBody>
                  <a:tcPr marL="52342" marR="3489" marT="3489" marB="0" anchor="b"/>
                </a:tc>
                <a:tc>
                  <a:txBody>
                    <a:bodyPr/>
                    <a:lstStyle/>
                    <a:p>
                      <a:pPr algn="r" fontAlgn="b"/>
                      <a:r>
                        <a:rPr lang="en-US" sz="500" u="none" strike="noStrike">
                          <a:effectLst/>
                        </a:rPr>
                        <a:t>74724</a:t>
                      </a:r>
                      <a:endParaRPr lang="en-US" sz="500" b="0" i="0" u="none" strike="noStrike">
                        <a:solidFill>
                          <a:srgbClr val="000000"/>
                        </a:solidFill>
                        <a:effectLst/>
                        <a:latin typeface="Aptos Narrow"/>
                      </a:endParaRPr>
                    </a:p>
                  </a:txBody>
                  <a:tcPr marL="3489" marR="3489" marT="3489" marB="0" anchor="b"/>
                </a:tc>
                <a:tc>
                  <a:txBody>
                    <a:bodyPr/>
                    <a:lstStyle/>
                    <a:p>
                      <a:pPr algn="r" fontAlgn="b"/>
                      <a:r>
                        <a:rPr lang="en-US" sz="500" u="none" strike="noStrike">
                          <a:effectLst/>
                        </a:rPr>
                        <a:t>27665</a:t>
                      </a:r>
                      <a:endParaRPr lang="en-US" sz="500" b="0" i="0" u="none" strike="noStrike">
                        <a:solidFill>
                          <a:srgbClr val="000000"/>
                        </a:solidFill>
                        <a:effectLst/>
                        <a:latin typeface="Aptos Narrow"/>
                      </a:endParaRPr>
                    </a:p>
                  </a:txBody>
                  <a:tcPr marL="3489" marR="3489" marT="3489" marB="0" anchor="b"/>
                </a:tc>
                <a:tc>
                  <a:txBody>
                    <a:bodyPr/>
                    <a:lstStyle/>
                    <a:p>
                      <a:pPr algn="r" fontAlgn="b"/>
                      <a:r>
                        <a:rPr lang="en-US" sz="500" u="none" strike="noStrike" dirty="0">
                          <a:effectLst/>
                        </a:rPr>
                        <a:t>37.0%</a:t>
                      </a:r>
                      <a:endParaRPr lang="en-US" sz="500" b="0" i="0" u="none" strike="noStrike" dirty="0">
                        <a:solidFill>
                          <a:srgbClr val="000000"/>
                        </a:solidFill>
                        <a:effectLst/>
                        <a:latin typeface="Aptos Narrow"/>
                      </a:endParaRPr>
                    </a:p>
                  </a:txBody>
                  <a:tcPr marL="3489" marR="3489" marT="3489" marB="0" anchor="b"/>
                </a:tc>
                <a:extLst>
                  <a:ext uri="{0D108BD9-81ED-4DB2-BD59-A6C34878D82A}">
                    <a16:rowId xmlns:a16="http://schemas.microsoft.com/office/drawing/2014/main" val="3202211971"/>
                  </a:ext>
                </a:extLst>
              </a:tr>
            </a:tbl>
          </a:graphicData>
        </a:graphic>
      </p:graphicFrame>
    </p:spTree>
    <p:extLst>
      <p:ext uri="{BB962C8B-B14F-4D97-AF65-F5344CB8AC3E}">
        <p14:creationId xmlns:p14="http://schemas.microsoft.com/office/powerpoint/2010/main" val="2647058492"/>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0E8C9-AE6F-402A-9749-495F6C55C19E}"/>
              </a:ext>
            </a:extLst>
          </p:cNvPr>
          <p:cNvSpPr>
            <a:spLocks noGrp="1"/>
          </p:cNvSpPr>
          <p:nvPr>
            <p:ph type="title"/>
          </p:nvPr>
        </p:nvSpPr>
        <p:spPr>
          <a:xfrm>
            <a:off x="280416" y="88049"/>
            <a:ext cx="10515600" cy="1325563"/>
          </a:xfrm>
        </p:spPr>
        <p:txBody>
          <a:bodyPr/>
          <a:lstStyle/>
          <a:p>
            <a:r>
              <a:rPr lang="en-US" dirty="0">
                <a:solidFill>
                  <a:schemeClr val="accent4"/>
                </a:solidFill>
              </a:rPr>
              <a:t>Analyzing Data in SQL</a:t>
            </a:r>
            <a:endParaRPr lang="en-US" dirty="0"/>
          </a:p>
        </p:txBody>
      </p:sp>
      <p:pic>
        <p:nvPicPr>
          <p:cNvPr id="5" name="Picture 4">
            <a:extLst>
              <a:ext uri="{FF2B5EF4-FFF2-40B4-BE49-F238E27FC236}">
                <a16:creationId xmlns:a16="http://schemas.microsoft.com/office/drawing/2014/main" id="{24016DDE-42EA-4D38-2145-CE8B3B7E9ED0}"/>
              </a:ext>
            </a:extLst>
          </p:cNvPr>
          <p:cNvPicPr>
            <a:picLocks noChangeAspect="1"/>
          </p:cNvPicPr>
          <p:nvPr/>
        </p:nvPicPr>
        <p:blipFill>
          <a:blip r:embed="rId2"/>
          <a:stretch>
            <a:fillRect/>
          </a:stretch>
        </p:blipFill>
        <p:spPr>
          <a:xfrm>
            <a:off x="608835" y="1547550"/>
            <a:ext cx="5563366" cy="1907578"/>
          </a:xfrm>
          <a:prstGeom prst="rect">
            <a:avLst/>
          </a:prstGeom>
        </p:spPr>
      </p:pic>
      <p:sp>
        <p:nvSpPr>
          <p:cNvPr id="6" name="Arrow: Right 5">
            <a:extLst>
              <a:ext uri="{FF2B5EF4-FFF2-40B4-BE49-F238E27FC236}">
                <a16:creationId xmlns:a16="http://schemas.microsoft.com/office/drawing/2014/main" id="{693AEC6C-0C17-0691-A529-D7636147C02F}"/>
              </a:ext>
            </a:extLst>
          </p:cNvPr>
          <p:cNvSpPr/>
          <p:nvPr/>
        </p:nvSpPr>
        <p:spPr>
          <a:xfrm>
            <a:off x="6460617" y="2259023"/>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0B981"/>
              </a:solidFill>
            </a:endParaRPr>
          </a:p>
        </p:txBody>
      </p:sp>
      <p:pic>
        <p:nvPicPr>
          <p:cNvPr id="10" name="Picture 9">
            <a:extLst>
              <a:ext uri="{FF2B5EF4-FFF2-40B4-BE49-F238E27FC236}">
                <a16:creationId xmlns:a16="http://schemas.microsoft.com/office/drawing/2014/main" id="{98B55482-61D3-1E65-4264-3BC55F48F1CA}"/>
              </a:ext>
            </a:extLst>
          </p:cNvPr>
          <p:cNvPicPr>
            <a:picLocks noChangeAspect="1"/>
          </p:cNvPicPr>
          <p:nvPr/>
        </p:nvPicPr>
        <p:blipFill>
          <a:blip r:embed="rId3"/>
          <a:stretch>
            <a:fillRect/>
          </a:stretch>
        </p:blipFill>
        <p:spPr>
          <a:xfrm>
            <a:off x="7800975" y="928980"/>
            <a:ext cx="3405588" cy="2660086"/>
          </a:xfrm>
          <a:prstGeom prst="rect">
            <a:avLst/>
          </a:prstGeom>
        </p:spPr>
      </p:pic>
      <p:pic>
        <p:nvPicPr>
          <p:cNvPr id="12" name="Picture 11">
            <a:extLst>
              <a:ext uri="{FF2B5EF4-FFF2-40B4-BE49-F238E27FC236}">
                <a16:creationId xmlns:a16="http://schemas.microsoft.com/office/drawing/2014/main" id="{CEED5E87-4DCB-A784-E26F-66B524AD1082}"/>
              </a:ext>
            </a:extLst>
          </p:cNvPr>
          <p:cNvPicPr>
            <a:picLocks noChangeAspect="1"/>
          </p:cNvPicPr>
          <p:nvPr/>
        </p:nvPicPr>
        <p:blipFill>
          <a:blip r:embed="rId4"/>
          <a:stretch>
            <a:fillRect/>
          </a:stretch>
        </p:blipFill>
        <p:spPr>
          <a:xfrm>
            <a:off x="608835" y="3589066"/>
            <a:ext cx="5172783" cy="3163841"/>
          </a:xfrm>
          <a:prstGeom prst="rect">
            <a:avLst/>
          </a:prstGeom>
        </p:spPr>
      </p:pic>
      <p:sp>
        <p:nvSpPr>
          <p:cNvPr id="13" name="Arrow: Right 12">
            <a:extLst>
              <a:ext uri="{FF2B5EF4-FFF2-40B4-BE49-F238E27FC236}">
                <a16:creationId xmlns:a16="http://schemas.microsoft.com/office/drawing/2014/main" id="{76A97226-0ED7-A5C8-45E9-E2369C530357}"/>
              </a:ext>
            </a:extLst>
          </p:cNvPr>
          <p:cNvSpPr/>
          <p:nvPr/>
        </p:nvSpPr>
        <p:spPr>
          <a:xfrm>
            <a:off x="6302092" y="492867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0B981"/>
              </a:solidFill>
            </a:endParaRPr>
          </a:p>
        </p:txBody>
      </p:sp>
      <p:pic>
        <p:nvPicPr>
          <p:cNvPr id="15" name="Picture 14">
            <a:extLst>
              <a:ext uri="{FF2B5EF4-FFF2-40B4-BE49-F238E27FC236}">
                <a16:creationId xmlns:a16="http://schemas.microsoft.com/office/drawing/2014/main" id="{021FCBC0-F105-DAB5-5FA3-21F6CD4352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0975" y="4859203"/>
            <a:ext cx="4525140" cy="554099"/>
          </a:xfrm>
          <a:prstGeom prst="rect">
            <a:avLst/>
          </a:prstGeom>
        </p:spPr>
      </p:pic>
    </p:spTree>
    <p:extLst>
      <p:ext uri="{BB962C8B-B14F-4D97-AF65-F5344CB8AC3E}">
        <p14:creationId xmlns:p14="http://schemas.microsoft.com/office/powerpoint/2010/main" val="3538286679"/>
      </p:ext>
    </p:extLst>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D2181-69B8-046D-AA16-D7CDD8001E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CBC13E-89FA-1413-1627-E8945947F4AB}"/>
              </a:ext>
            </a:extLst>
          </p:cNvPr>
          <p:cNvSpPr>
            <a:spLocks noGrp="1"/>
          </p:cNvSpPr>
          <p:nvPr>
            <p:ph type="title"/>
          </p:nvPr>
        </p:nvSpPr>
        <p:spPr>
          <a:xfrm>
            <a:off x="0" y="-173038"/>
            <a:ext cx="10515600" cy="1325563"/>
          </a:xfrm>
        </p:spPr>
        <p:txBody>
          <a:bodyPr/>
          <a:lstStyle/>
          <a:p>
            <a:r>
              <a:rPr lang="en-US" dirty="0">
                <a:solidFill>
                  <a:schemeClr val="accent4"/>
                </a:solidFill>
              </a:rPr>
              <a:t>Analyzing Data in SQL</a:t>
            </a:r>
            <a:endParaRPr lang="en-US" dirty="0"/>
          </a:p>
        </p:txBody>
      </p:sp>
      <p:sp>
        <p:nvSpPr>
          <p:cNvPr id="6" name="Arrow: Right 5">
            <a:extLst>
              <a:ext uri="{FF2B5EF4-FFF2-40B4-BE49-F238E27FC236}">
                <a16:creationId xmlns:a16="http://schemas.microsoft.com/office/drawing/2014/main" id="{DC1961D0-D1D4-1E5A-E1FF-F6C4EBD57BDF}"/>
              </a:ext>
            </a:extLst>
          </p:cNvPr>
          <p:cNvSpPr/>
          <p:nvPr/>
        </p:nvSpPr>
        <p:spPr>
          <a:xfrm>
            <a:off x="6188895" y="2338601"/>
            <a:ext cx="584201" cy="259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0B981"/>
              </a:solidFill>
            </a:endParaRPr>
          </a:p>
        </p:txBody>
      </p:sp>
      <p:sp>
        <p:nvSpPr>
          <p:cNvPr id="13" name="Arrow: Right 12">
            <a:extLst>
              <a:ext uri="{FF2B5EF4-FFF2-40B4-BE49-F238E27FC236}">
                <a16:creationId xmlns:a16="http://schemas.microsoft.com/office/drawing/2014/main" id="{4758E326-9C17-4D63-A313-4610FF2425D5}"/>
              </a:ext>
            </a:extLst>
          </p:cNvPr>
          <p:cNvSpPr/>
          <p:nvPr/>
        </p:nvSpPr>
        <p:spPr>
          <a:xfrm>
            <a:off x="5794688" y="4942543"/>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0B981"/>
              </a:solidFill>
            </a:endParaRPr>
          </a:p>
        </p:txBody>
      </p:sp>
      <p:pic>
        <p:nvPicPr>
          <p:cNvPr id="4" name="Picture 3">
            <a:extLst>
              <a:ext uri="{FF2B5EF4-FFF2-40B4-BE49-F238E27FC236}">
                <a16:creationId xmlns:a16="http://schemas.microsoft.com/office/drawing/2014/main" id="{95C5D0BE-767C-A48B-6B7B-7F2BF2F9382B}"/>
              </a:ext>
            </a:extLst>
          </p:cNvPr>
          <p:cNvPicPr>
            <a:picLocks noChangeAspect="1"/>
          </p:cNvPicPr>
          <p:nvPr/>
        </p:nvPicPr>
        <p:blipFill>
          <a:blip r:embed="rId2"/>
          <a:stretch>
            <a:fillRect/>
          </a:stretch>
        </p:blipFill>
        <p:spPr>
          <a:xfrm>
            <a:off x="-19051" y="1018445"/>
            <a:ext cx="6115050" cy="2488988"/>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C8479111-A34D-9319-4DA9-4309C56CF4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096" y="900864"/>
            <a:ext cx="5326008" cy="2724149"/>
          </a:xfrm>
          <a:prstGeom prst="rect">
            <a:avLst/>
          </a:prstGeom>
        </p:spPr>
      </p:pic>
      <p:pic>
        <p:nvPicPr>
          <p:cNvPr id="11" name="Picture 10">
            <a:extLst>
              <a:ext uri="{FF2B5EF4-FFF2-40B4-BE49-F238E27FC236}">
                <a16:creationId xmlns:a16="http://schemas.microsoft.com/office/drawing/2014/main" id="{D072C5BC-D823-1FFB-E7A2-96717A1DE353}"/>
              </a:ext>
            </a:extLst>
          </p:cNvPr>
          <p:cNvPicPr>
            <a:picLocks noChangeAspect="1"/>
          </p:cNvPicPr>
          <p:nvPr/>
        </p:nvPicPr>
        <p:blipFill>
          <a:blip r:embed="rId4"/>
          <a:stretch>
            <a:fillRect/>
          </a:stretch>
        </p:blipFill>
        <p:spPr>
          <a:xfrm>
            <a:off x="804096" y="3511719"/>
            <a:ext cx="3733800" cy="3346281"/>
          </a:xfrm>
          <a:prstGeom prst="rect">
            <a:avLst/>
          </a:prstGeom>
        </p:spPr>
      </p:pic>
      <p:pic>
        <p:nvPicPr>
          <p:cNvPr id="16" name="Picture 15">
            <a:extLst>
              <a:ext uri="{FF2B5EF4-FFF2-40B4-BE49-F238E27FC236}">
                <a16:creationId xmlns:a16="http://schemas.microsoft.com/office/drawing/2014/main" id="{107D3BE5-88CE-A0B9-CBE5-4FD76D7D9692}"/>
              </a:ext>
            </a:extLst>
          </p:cNvPr>
          <p:cNvPicPr>
            <a:picLocks noChangeAspect="1"/>
          </p:cNvPicPr>
          <p:nvPr/>
        </p:nvPicPr>
        <p:blipFill>
          <a:blip r:embed="rId5">
            <a:extLst>
              <a:ext uri="{28A0092B-C50C-407E-A947-70E740481C1C}">
                <a14:useLocalDpi xmlns:a14="http://schemas.microsoft.com/office/drawing/2010/main" val="0"/>
              </a:ext>
            </a:extLst>
          </a:blip>
          <a:srcRect r="277" b="21107"/>
          <a:stretch>
            <a:fillRect/>
          </a:stretch>
        </p:blipFill>
        <p:spPr>
          <a:xfrm>
            <a:off x="7177474" y="3757866"/>
            <a:ext cx="4521325" cy="2903532"/>
          </a:xfrm>
          <a:prstGeom prst="rect">
            <a:avLst/>
          </a:prstGeom>
        </p:spPr>
      </p:pic>
    </p:spTree>
    <p:extLst>
      <p:ext uri="{BB962C8B-B14F-4D97-AF65-F5344CB8AC3E}">
        <p14:creationId xmlns:p14="http://schemas.microsoft.com/office/powerpoint/2010/main" val="1659504576"/>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FE06E-5315-752D-C3B3-ABDD303539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CFF589-40C5-FE55-FC23-8F5CE1C3F2F7}"/>
              </a:ext>
            </a:extLst>
          </p:cNvPr>
          <p:cNvSpPr>
            <a:spLocks noGrp="1"/>
          </p:cNvSpPr>
          <p:nvPr>
            <p:ph type="title"/>
          </p:nvPr>
        </p:nvSpPr>
        <p:spPr>
          <a:xfrm>
            <a:off x="0" y="0"/>
            <a:ext cx="10515600" cy="1325563"/>
          </a:xfrm>
        </p:spPr>
        <p:txBody>
          <a:bodyPr/>
          <a:lstStyle/>
          <a:p>
            <a:r>
              <a:rPr lang="en-US" dirty="0">
                <a:solidFill>
                  <a:schemeClr val="accent4"/>
                </a:solidFill>
              </a:rPr>
              <a:t>Analyzing Data in SQL</a:t>
            </a:r>
            <a:endParaRPr lang="en-US" dirty="0"/>
          </a:p>
        </p:txBody>
      </p:sp>
      <p:sp>
        <p:nvSpPr>
          <p:cNvPr id="6" name="Arrow: Right 5">
            <a:extLst>
              <a:ext uri="{FF2B5EF4-FFF2-40B4-BE49-F238E27FC236}">
                <a16:creationId xmlns:a16="http://schemas.microsoft.com/office/drawing/2014/main" id="{C1BE16A2-DC90-E8D7-6F7D-955C0922F2BC}"/>
              </a:ext>
            </a:extLst>
          </p:cNvPr>
          <p:cNvSpPr/>
          <p:nvPr/>
        </p:nvSpPr>
        <p:spPr>
          <a:xfrm>
            <a:off x="6308613" y="192933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0B981"/>
              </a:solidFill>
            </a:endParaRPr>
          </a:p>
        </p:txBody>
      </p:sp>
      <p:sp>
        <p:nvSpPr>
          <p:cNvPr id="13" name="Arrow: Right 12">
            <a:extLst>
              <a:ext uri="{FF2B5EF4-FFF2-40B4-BE49-F238E27FC236}">
                <a16:creationId xmlns:a16="http://schemas.microsoft.com/office/drawing/2014/main" id="{CA6AEB56-2E06-7F31-3E6F-F9CD9711ACB5}"/>
              </a:ext>
            </a:extLst>
          </p:cNvPr>
          <p:cNvSpPr/>
          <p:nvPr/>
        </p:nvSpPr>
        <p:spPr>
          <a:xfrm>
            <a:off x="6302092" y="492867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0B981"/>
              </a:solidFill>
            </a:endParaRPr>
          </a:p>
        </p:txBody>
      </p:sp>
      <p:pic>
        <p:nvPicPr>
          <p:cNvPr id="8" name="Picture 7">
            <a:extLst>
              <a:ext uri="{FF2B5EF4-FFF2-40B4-BE49-F238E27FC236}">
                <a16:creationId xmlns:a16="http://schemas.microsoft.com/office/drawing/2014/main" id="{285AB908-08EE-1FAC-3FD2-44531922279C}"/>
              </a:ext>
            </a:extLst>
          </p:cNvPr>
          <p:cNvPicPr>
            <a:picLocks noChangeAspect="1"/>
          </p:cNvPicPr>
          <p:nvPr/>
        </p:nvPicPr>
        <p:blipFill>
          <a:blip r:embed="rId2"/>
          <a:stretch>
            <a:fillRect/>
          </a:stretch>
        </p:blipFill>
        <p:spPr>
          <a:xfrm>
            <a:off x="7686675" y="104775"/>
            <a:ext cx="4327750" cy="3136811"/>
          </a:xfrm>
          <a:prstGeom prst="rect">
            <a:avLst/>
          </a:prstGeom>
        </p:spPr>
      </p:pic>
      <p:pic>
        <p:nvPicPr>
          <p:cNvPr id="11" name="Picture 10">
            <a:extLst>
              <a:ext uri="{FF2B5EF4-FFF2-40B4-BE49-F238E27FC236}">
                <a16:creationId xmlns:a16="http://schemas.microsoft.com/office/drawing/2014/main" id="{77DB2DCC-307D-5948-F3DC-8BC8035385DD}"/>
              </a:ext>
            </a:extLst>
          </p:cNvPr>
          <p:cNvPicPr>
            <a:picLocks noChangeAspect="1"/>
          </p:cNvPicPr>
          <p:nvPr/>
        </p:nvPicPr>
        <p:blipFill>
          <a:blip r:embed="rId3"/>
          <a:stretch>
            <a:fillRect/>
          </a:stretch>
        </p:blipFill>
        <p:spPr>
          <a:xfrm>
            <a:off x="177575" y="1597553"/>
            <a:ext cx="5731384" cy="970976"/>
          </a:xfrm>
          <a:prstGeom prst="rect">
            <a:avLst/>
          </a:prstGeom>
        </p:spPr>
      </p:pic>
      <p:pic>
        <p:nvPicPr>
          <p:cNvPr id="16" name="Picture 15">
            <a:extLst>
              <a:ext uri="{FF2B5EF4-FFF2-40B4-BE49-F238E27FC236}">
                <a16:creationId xmlns:a16="http://schemas.microsoft.com/office/drawing/2014/main" id="{5906CAB3-7BFB-7C0D-E7D9-C9139A3423E6}"/>
              </a:ext>
            </a:extLst>
          </p:cNvPr>
          <p:cNvPicPr>
            <a:picLocks noChangeAspect="1"/>
          </p:cNvPicPr>
          <p:nvPr/>
        </p:nvPicPr>
        <p:blipFill>
          <a:blip r:embed="rId4"/>
          <a:stretch>
            <a:fillRect/>
          </a:stretch>
        </p:blipFill>
        <p:spPr>
          <a:xfrm>
            <a:off x="177575" y="3962400"/>
            <a:ext cx="5962621" cy="1943178"/>
          </a:xfrm>
          <a:prstGeom prst="rect">
            <a:avLst/>
          </a:prstGeom>
        </p:spPr>
      </p:pic>
      <p:pic>
        <p:nvPicPr>
          <p:cNvPr id="18" name="Picture 17" descr="A table with numbers and letters&#10;&#10;AI-generated content may be incorrect.">
            <a:extLst>
              <a:ext uri="{FF2B5EF4-FFF2-40B4-BE49-F238E27FC236}">
                <a16:creationId xmlns:a16="http://schemas.microsoft.com/office/drawing/2014/main" id="{37CA1FFD-D282-7069-0EE6-0F66FFBF95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96325" y="3420076"/>
            <a:ext cx="2024512" cy="3333149"/>
          </a:xfrm>
          <a:prstGeom prst="rect">
            <a:avLst/>
          </a:prstGeom>
        </p:spPr>
      </p:pic>
    </p:spTree>
    <p:extLst>
      <p:ext uri="{BB962C8B-B14F-4D97-AF65-F5344CB8AC3E}">
        <p14:creationId xmlns:p14="http://schemas.microsoft.com/office/powerpoint/2010/main" val="1598274050"/>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ED486-05EE-4864-8F08-90580712EA7C}"/>
              </a:ext>
            </a:extLst>
          </p:cNvPr>
          <p:cNvSpPr>
            <a:spLocks noGrp="1"/>
          </p:cNvSpPr>
          <p:nvPr>
            <p:ph type="title"/>
          </p:nvPr>
        </p:nvSpPr>
        <p:spPr>
          <a:xfrm>
            <a:off x="838200" y="2766218"/>
            <a:ext cx="10515600" cy="1325563"/>
          </a:xfrm>
        </p:spPr>
        <p:txBody>
          <a:bodyPr>
            <a:normAutofit/>
          </a:bodyPr>
          <a:lstStyle/>
          <a:p>
            <a:pPr algn="ctr"/>
            <a:r>
              <a:rPr lang="en-US" sz="7000" dirty="0">
                <a:solidFill>
                  <a:schemeClr val="accent4"/>
                </a:solidFill>
                <a:latin typeface="+mj-lt"/>
              </a:rPr>
              <a:t>Data Visualization</a:t>
            </a:r>
            <a:endParaRPr lang="en-US" sz="7000" dirty="0"/>
          </a:p>
        </p:txBody>
      </p:sp>
    </p:spTree>
    <p:extLst>
      <p:ext uri="{BB962C8B-B14F-4D97-AF65-F5344CB8AC3E}">
        <p14:creationId xmlns:p14="http://schemas.microsoft.com/office/powerpoint/2010/main" val="27376384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CFB1B-6C46-4426-B8A1-E543474ACB40}"/>
              </a:ext>
            </a:extLst>
          </p:cNvPr>
          <p:cNvSpPr>
            <a:spLocks noGrp="1"/>
          </p:cNvSpPr>
          <p:nvPr>
            <p:ph type="title"/>
          </p:nvPr>
        </p:nvSpPr>
        <p:spPr/>
        <p:txBody>
          <a:bodyPr>
            <a:normAutofit/>
          </a:bodyPr>
          <a:lstStyle/>
          <a:p>
            <a:pPr marL="457200" lvl="1">
              <a:lnSpc>
                <a:spcPct val="140000"/>
              </a:lnSpc>
              <a:buClr>
                <a:srgbClr val="3F3F3F"/>
              </a:buClr>
              <a:buSzPts val="2400"/>
            </a:pPr>
            <a:r>
              <a:rPr lang="en-US" sz="4400" dirty="0">
                <a:solidFill>
                  <a:schemeClr val="accent4"/>
                </a:solidFill>
                <a:latin typeface="+mj-lt"/>
              </a:rPr>
              <a:t>Data Visualization</a:t>
            </a:r>
          </a:p>
        </p:txBody>
      </p:sp>
      <p:sp>
        <p:nvSpPr>
          <p:cNvPr id="3" name="Content Placeholder 2">
            <a:extLst>
              <a:ext uri="{FF2B5EF4-FFF2-40B4-BE49-F238E27FC236}">
                <a16:creationId xmlns:a16="http://schemas.microsoft.com/office/drawing/2014/main" id="{CCD8E0E4-95CB-4F8B-91C0-627FE9386628}"/>
              </a:ext>
            </a:extLst>
          </p:cNvPr>
          <p:cNvSpPr>
            <a:spLocks noGrp="1"/>
          </p:cNvSpPr>
          <p:nvPr>
            <p:ph idx="1"/>
          </p:nvPr>
        </p:nvSpPr>
        <p:spPr>
          <a:xfrm>
            <a:off x="552449" y="1825625"/>
            <a:ext cx="11001375" cy="4351338"/>
          </a:xfrm>
        </p:spPr>
        <p:txBody>
          <a:bodyPr/>
          <a:lstStyle/>
          <a:p>
            <a:pPr marL="0" indent="0">
              <a:buNone/>
            </a:pPr>
            <a:r>
              <a:rPr lang="en-US" dirty="0">
                <a:solidFill>
                  <a:schemeClr val="bg1"/>
                </a:solidFill>
                <a:latin typeface="+mj-lt"/>
              </a:rPr>
              <a:t>We divided our data into three categories:</a:t>
            </a:r>
          </a:p>
        </p:txBody>
      </p:sp>
    </p:spTree>
    <p:extLst>
      <p:ext uri="{BB962C8B-B14F-4D97-AF65-F5344CB8AC3E}">
        <p14:creationId xmlns:p14="http://schemas.microsoft.com/office/powerpoint/2010/main" val="2790904488"/>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569E9D-3AFC-C696-1799-DCC0F36EE6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402E39-4333-42C8-5BCC-00B7C720D020}"/>
              </a:ext>
            </a:extLst>
          </p:cNvPr>
          <p:cNvSpPr>
            <a:spLocks noGrp="1"/>
          </p:cNvSpPr>
          <p:nvPr>
            <p:ph type="title"/>
          </p:nvPr>
        </p:nvSpPr>
        <p:spPr/>
        <p:txBody>
          <a:bodyPr>
            <a:normAutofit/>
          </a:bodyPr>
          <a:lstStyle/>
          <a:p>
            <a:pPr marL="457200" lvl="1">
              <a:lnSpc>
                <a:spcPct val="140000"/>
              </a:lnSpc>
              <a:buClr>
                <a:srgbClr val="3F3F3F"/>
              </a:buClr>
              <a:buSzPts val="2400"/>
            </a:pPr>
            <a:r>
              <a:rPr lang="en-US" sz="4400" dirty="0">
                <a:solidFill>
                  <a:schemeClr val="accent4"/>
                </a:solidFill>
                <a:latin typeface="+mj-lt"/>
              </a:rPr>
              <a:t>Data Visualization</a:t>
            </a:r>
          </a:p>
        </p:txBody>
      </p:sp>
      <p:sp>
        <p:nvSpPr>
          <p:cNvPr id="3" name="Content Placeholder 2">
            <a:extLst>
              <a:ext uri="{FF2B5EF4-FFF2-40B4-BE49-F238E27FC236}">
                <a16:creationId xmlns:a16="http://schemas.microsoft.com/office/drawing/2014/main" id="{A37AE7BA-3EA3-3E36-6060-F36E61543724}"/>
              </a:ext>
            </a:extLst>
          </p:cNvPr>
          <p:cNvSpPr>
            <a:spLocks noGrp="1"/>
          </p:cNvSpPr>
          <p:nvPr>
            <p:ph idx="1"/>
          </p:nvPr>
        </p:nvSpPr>
        <p:spPr>
          <a:xfrm>
            <a:off x="552449" y="1825625"/>
            <a:ext cx="11001375" cy="4351338"/>
          </a:xfrm>
        </p:spPr>
        <p:txBody>
          <a:bodyPr/>
          <a:lstStyle/>
          <a:p>
            <a:pPr marL="0" indent="0">
              <a:buNone/>
            </a:pPr>
            <a:r>
              <a:rPr lang="en-US" dirty="0">
                <a:solidFill>
                  <a:schemeClr val="bg1"/>
                </a:solidFill>
                <a:latin typeface="+mj-lt"/>
              </a:rPr>
              <a:t>We divided our data into three categories:</a:t>
            </a:r>
          </a:p>
        </p:txBody>
      </p:sp>
      <p:pic>
        <p:nvPicPr>
          <p:cNvPr id="7" name="Picture 6">
            <a:extLst>
              <a:ext uri="{FF2B5EF4-FFF2-40B4-BE49-F238E27FC236}">
                <a16:creationId xmlns:a16="http://schemas.microsoft.com/office/drawing/2014/main" id="{DEEE5699-612B-FA6D-9906-28D6D28C4B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668" y="2249092"/>
            <a:ext cx="2845593" cy="2845593"/>
          </a:xfrm>
          <a:prstGeom prst="rect">
            <a:avLst/>
          </a:prstGeom>
        </p:spPr>
      </p:pic>
    </p:spTree>
    <p:extLst>
      <p:ext uri="{BB962C8B-B14F-4D97-AF65-F5344CB8AC3E}">
        <p14:creationId xmlns:p14="http://schemas.microsoft.com/office/powerpoint/2010/main" val="352125852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8090F-680D-4506-A702-A079B6760BB4}"/>
              </a:ext>
            </a:extLst>
          </p:cNvPr>
          <p:cNvSpPr>
            <a:spLocks noGrp="1"/>
          </p:cNvSpPr>
          <p:nvPr>
            <p:ph type="title"/>
          </p:nvPr>
        </p:nvSpPr>
        <p:spPr/>
        <p:txBody>
          <a:bodyPr/>
          <a:lstStyle/>
          <a:p>
            <a:r>
              <a:rPr lang="en-US" dirty="0">
                <a:solidFill>
                  <a:schemeClr val="accent4"/>
                </a:solidFill>
              </a:rPr>
              <a:t>Introduction</a:t>
            </a:r>
          </a:p>
        </p:txBody>
      </p:sp>
      <p:sp>
        <p:nvSpPr>
          <p:cNvPr id="3" name="Content Placeholder 2">
            <a:extLst>
              <a:ext uri="{FF2B5EF4-FFF2-40B4-BE49-F238E27FC236}">
                <a16:creationId xmlns:a16="http://schemas.microsoft.com/office/drawing/2014/main" id="{92D7801B-0D7D-4F21-B1F0-ABD00883B6AA}"/>
              </a:ext>
            </a:extLst>
          </p:cNvPr>
          <p:cNvSpPr>
            <a:spLocks noGrp="1"/>
          </p:cNvSpPr>
          <p:nvPr>
            <p:ph idx="1"/>
          </p:nvPr>
        </p:nvSpPr>
        <p:spPr>
          <a:xfrm>
            <a:off x="628650" y="1690689"/>
            <a:ext cx="10677525" cy="4062412"/>
          </a:xfrm>
        </p:spPr>
        <p:txBody>
          <a:bodyPr/>
          <a:lstStyle/>
          <a:p>
            <a:pPr marL="0" indent="0">
              <a:buNone/>
            </a:pPr>
            <a:r>
              <a:rPr lang="en-US" b="0" dirty="0">
                <a:solidFill>
                  <a:srgbClr val="F9FAFB"/>
                </a:solidFill>
              </a:rPr>
              <a:t>T</a:t>
            </a:r>
            <a:r>
              <a:rPr lang="en-US" b="0" i="0" dirty="0">
                <a:solidFill>
                  <a:srgbClr val="F9FAFB"/>
                </a:solidFill>
                <a:effectLst/>
              </a:rPr>
              <a:t>his data analysis project seeks to move beyond evidences and provide a</a:t>
            </a:r>
          </a:p>
          <a:p>
            <a:pPr marL="0" indent="0">
              <a:buNone/>
            </a:pPr>
            <a:r>
              <a:rPr lang="en-US" b="0" i="0" dirty="0">
                <a:solidFill>
                  <a:srgbClr val="F9FAFB"/>
                </a:solidFill>
                <a:effectLst/>
              </a:rPr>
              <a:t>clear, data-driven perspective on the state of Egypt’s workforce. By </a:t>
            </a:r>
          </a:p>
          <a:p>
            <a:pPr marL="0" indent="0">
              <a:buNone/>
            </a:pPr>
            <a:r>
              <a:rPr lang="en-US" b="0" i="0" dirty="0">
                <a:solidFill>
                  <a:srgbClr val="F9FAFB"/>
                </a:solidFill>
                <a:effectLst/>
              </a:rPr>
              <a:t>systematically collecting, cleaning, and analyzing relevant </a:t>
            </a:r>
            <a:r>
              <a:rPr lang="en-US" dirty="0">
                <a:solidFill>
                  <a:srgbClr val="F9FAFB"/>
                </a:solidFill>
              </a:rPr>
              <a:t>d</a:t>
            </a:r>
            <a:r>
              <a:rPr lang="en-US" b="0" i="0" dirty="0">
                <a:solidFill>
                  <a:srgbClr val="F9FAFB"/>
                </a:solidFill>
                <a:effectLst/>
              </a:rPr>
              <a:t>atasets from</a:t>
            </a:r>
          </a:p>
          <a:p>
            <a:pPr marL="0" indent="0">
              <a:buNone/>
            </a:pPr>
            <a:r>
              <a:rPr lang="en-US" b="0" i="0" dirty="0">
                <a:solidFill>
                  <a:srgbClr val="F9FAFB"/>
                </a:solidFill>
                <a:effectLst/>
              </a:rPr>
              <a:t>national labor force surveys and educational statistics to economic</a:t>
            </a:r>
          </a:p>
          <a:p>
            <a:pPr marL="0" indent="0">
              <a:buNone/>
            </a:pPr>
            <a:r>
              <a:rPr lang="en-US" b="0" i="0" dirty="0">
                <a:solidFill>
                  <a:srgbClr val="F9FAFB"/>
                </a:solidFill>
                <a:effectLst/>
              </a:rPr>
              <a:t>indicators and private sector reports, </a:t>
            </a:r>
            <a:r>
              <a:rPr lang="en-US" dirty="0">
                <a:solidFill>
                  <a:srgbClr val="F9FAFB"/>
                </a:solidFill>
              </a:rPr>
              <a:t>and presenting the insights by the</a:t>
            </a:r>
          </a:p>
          <a:p>
            <a:pPr marL="0" indent="0">
              <a:buNone/>
            </a:pPr>
            <a:r>
              <a:rPr lang="en-US" dirty="0">
                <a:solidFill>
                  <a:srgbClr val="F9FAFB"/>
                </a:solidFill>
              </a:rPr>
              <a:t>storytelling technique, as </a:t>
            </a:r>
            <a:r>
              <a:rPr lang="en-US" b="0" i="0" dirty="0">
                <a:solidFill>
                  <a:srgbClr val="F9FAFB"/>
                </a:solidFill>
                <a:effectLst/>
              </a:rPr>
              <a:t>we aim to uncover the underlying patterns and</a:t>
            </a:r>
          </a:p>
          <a:p>
            <a:pPr marL="0" indent="0">
              <a:buNone/>
            </a:pPr>
            <a:r>
              <a:rPr lang="en-US" b="0" i="0" dirty="0">
                <a:solidFill>
                  <a:srgbClr val="F9FAFB"/>
                </a:solidFill>
                <a:effectLst/>
              </a:rPr>
              <a:t>trends shaping employment in Egypt.</a:t>
            </a:r>
            <a:r>
              <a:rPr lang="en-US" dirty="0">
                <a:solidFill>
                  <a:srgbClr val="F9FAFB"/>
                </a:solidFill>
              </a:rPr>
              <a:t> </a:t>
            </a:r>
            <a:endParaRPr lang="en-US" dirty="0"/>
          </a:p>
        </p:txBody>
      </p:sp>
    </p:spTree>
    <p:extLst>
      <p:ext uri="{BB962C8B-B14F-4D97-AF65-F5344CB8AC3E}">
        <p14:creationId xmlns:p14="http://schemas.microsoft.com/office/powerpoint/2010/main" val="909288557"/>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ADF4EC-7429-688F-B978-E19CDBEFF5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59AAF1-B148-421E-91BC-3A1B66D65AA2}"/>
              </a:ext>
            </a:extLst>
          </p:cNvPr>
          <p:cNvSpPr>
            <a:spLocks noGrp="1"/>
          </p:cNvSpPr>
          <p:nvPr>
            <p:ph type="title"/>
          </p:nvPr>
        </p:nvSpPr>
        <p:spPr/>
        <p:txBody>
          <a:bodyPr>
            <a:normAutofit/>
          </a:bodyPr>
          <a:lstStyle/>
          <a:p>
            <a:pPr marL="457200" lvl="1">
              <a:lnSpc>
                <a:spcPct val="140000"/>
              </a:lnSpc>
              <a:buClr>
                <a:srgbClr val="3F3F3F"/>
              </a:buClr>
              <a:buSzPts val="2400"/>
            </a:pPr>
            <a:r>
              <a:rPr lang="en-US" sz="4400" dirty="0">
                <a:solidFill>
                  <a:schemeClr val="accent4"/>
                </a:solidFill>
                <a:latin typeface="+mj-lt"/>
              </a:rPr>
              <a:t>Data Visualization</a:t>
            </a:r>
          </a:p>
        </p:txBody>
      </p:sp>
      <p:sp>
        <p:nvSpPr>
          <p:cNvPr id="3" name="Content Placeholder 2">
            <a:extLst>
              <a:ext uri="{FF2B5EF4-FFF2-40B4-BE49-F238E27FC236}">
                <a16:creationId xmlns:a16="http://schemas.microsoft.com/office/drawing/2014/main" id="{886C1459-42EE-4D42-4513-BD7888DEB85E}"/>
              </a:ext>
            </a:extLst>
          </p:cNvPr>
          <p:cNvSpPr>
            <a:spLocks noGrp="1"/>
          </p:cNvSpPr>
          <p:nvPr>
            <p:ph idx="1"/>
          </p:nvPr>
        </p:nvSpPr>
        <p:spPr>
          <a:xfrm>
            <a:off x="552449" y="1825625"/>
            <a:ext cx="11001375" cy="4351338"/>
          </a:xfrm>
        </p:spPr>
        <p:txBody>
          <a:bodyPr/>
          <a:lstStyle/>
          <a:p>
            <a:pPr marL="0" indent="0">
              <a:buNone/>
            </a:pPr>
            <a:r>
              <a:rPr lang="en-US" dirty="0">
                <a:solidFill>
                  <a:schemeClr val="bg1"/>
                </a:solidFill>
                <a:latin typeface="+mj-lt"/>
              </a:rPr>
              <a:t>We divided our data into three categories:</a:t>
            </a:r>
          </a:p>
        </p:txBody>
      </p:sp>
      <p:pic>
        <p:nvPicPr>
          <p:cNvPr id="7" name="Picture 6">
            <a:extLst>
              <a:ext uri="{FF2B5EF4-FFF2-40B4-BE49-F238E27FC236}">
                <a16:creationId xmlns:a16="http://schemas.microsoft.com/office/drawing/2014/main" id="{180F8C98-E935-BDBE-C071-9996504324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668" y="2249092"/>
            <a:ext cx="2845593" cy="2845593"/>
          </a:xfrm>
          <a:prstGeom prst="rect">
            <a:avLst/>
          </a:prstGeom>
        </p:spPr>
      </p:pic>
      <p:pic>
        <p:nvPicPr>
          <p:cNvPr id="11" name="Picture 10">
            <a:extLst>
              <a:ext uri="{FF2B5EF4-FFF2-40B4-BE49-F238E27FC236}">
                <a16:creationId xmlns:a16="http://schemas.microsoft.com/office/drawing/2014/main" id="{50EC2914-A31E-0130-7003-1470C13178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8875" y="2168522"/>
            <a:ext cx="3114675" cy="3114675"/>
          </a:xfrm>
          <a:prstGeom prst="rect">
            <a:avLst/>
          </a:prstGeom>
        </p:spPr>
      </p:pic>
    </p:spTree>
    <p:extLst>
      <p:ext uri="{BB962C8B-B14F-4D97-AF65-F5344CB8AC3E}">
        <p14:creationId xmlns:p14="http://schemas.microsoft.com/office/powerpoint/2010/main" val="185762384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6A5F6-2FBB-002F-E1A8-5C78508256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DAE1F5-A3D6-F58C-96F7-0FE4F9396EEB}"/>
              </a:ext>
            </a:extLst>
          </p:cNvPr>
          <p:cNvSpPr>
            <a:spLocks noGrp="1"/>
          </p:cNvSpPr>
          <p:nvPr>
            <p:ph type="title"/>
          </p:nvPr>
        </p:nvSpPr>
        <p:spPr/>
        <p:txBody>
          <a:bodyPr>
            <a:normAutofit/>
          </a:bodyPr>
          <a:lstStyle/>
          <a:p>
            <a:pPr marL="457200" lvl="1">
              <a:lnSpc>
                <a:spcPct val="140000"/>
              </a:lnSpc>
              <a:buClr>
                <a:srgbClr val="3F3F3F"/>
              </a:buClr>
              <a:buSzPts val="2400"/>
            </a:pPr>
            <a:r>
              <a:rPr lang="en-US" sz="4400" dirty="0">
                <a:solidFill>
                  <a:schemeClr val="accent4"/>
                </a:solidFill>
                <a:latin typeface="+mj-lt"/>
              </a:rPr>
              <a:t>Data Visualization</a:t>
            </a:r>
          </a:p>
        </p:txBody>
      </p:sp>
      <p:sp>
        <p:nvSpPr>
          <p:cNvPr id="3" name="Content Placeholder 2">
            <a:extLst>
              <a:ext uri="{FF2B5EF4-FFF2-40B4-BE49-F238E27FC236}">
                <a16:creationId xmlns:a16="http://schemas.microsoft.com/office/drawing/2014/main" id="{B9EEFA88-19F4-F8B3-EAE5-929D2A6A80B6}"/>
              </a:ext>
            </a:extLst>
          </p:cNvPr>
          <p:cNvSpPr>
            <a:spLocks noGrp="1"/>
          </p:cNvSpPr>
          <p:nvPr>
            <p:ph idx="1"/>
          </p:nvPr>
        </p:nvSpPr>
        <p:spPr>
          <a:xfrm>
            <a:off x="552449" y="1825625"/>
            <a:ext cx="11001375" cy="4351338"/>
          </a:xfrm>
        </p:spPr>
        <p:txBody>
          <a:bodyPr/>
          <a:lstStyle/>
          <a:p>
            <a:pPr marL="0" indent="0">
              <a:buNone/>
            </a:pPr>
            <a:r>
              <a:rPr lang="en-US" dirty="0">
                <a:solidFill>
                  <a:schemeClr val="bg1"/>
                </a:solidFill>
                <a:latin typeface="+mj-lt"/>
              </a:rPr>
              <a:t>We divided our data into three categories:</a:t>
            </a:r>
          </a:p>
        </p:txBody>
      </p:sp>
      <p:pic>
        <p:nvPicPr>
          <p:cNvPr id="5" name="Picture 4">
            <a:extLst>
              <a:ext uri="{FF2B5EF4-FFF2-40B4-BE49-F238E27FC236}">
                <a16:creationId xmlns:a16="http://schemas.microsoft.com/office/drawing/2014/main" id="{00B3A150-45B4-96C0-2430-FE3B6DD24B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5225" y="2322511"/>
            <a:ext cx="4210049" cy="2806699"/>
          </a:xfrm>
          <a:prstGeom prst="rect">
            <a:avLst/>
          </a:prstGeom>
        </p:spPr>
      </p:pic>
      <p:pic>
        <p:nvPicPr>
          <p:cNvPr id="7" name="Picture 6">
            <a:extLst>
              <a:ext uri="{FF2B5EF4-FFF2-40B4-BE49-F238E27FC236}">
                <a16:creationId xmlns:a16="http://schemas.microsoft.com/office/drawing/2014/main" id="{91EF2BCE-54B1-A9C7-A23F-23DAA578A8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668" y="2249092"/>
            <a:ext cx="2845593" cy="2845593"/>
          </a:xfrm>
          <a:prstGeom prst="rect">
            <a:avLst/>
          </a:prstGeom>
        </p:spPr>
      </p:pic>
      <p:pic>
        <p:nvPicPr>
          <p:cNvPr id="11" name="Picture 10">
            <a:extLst>
              <a:ext uri="{FF2B5EF4-FFF2-40B4-BE49-F238E27FC236}">
                <a16:creationId xmlns:a16="http://schemas.microsoft.com/office/drawing/2014/main" id="{D1D77168-B998-69EE-B9E3-28C49081C0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8875" y="2168522"/>
            <a:ext cx="3114675" cy="3114675"/>
          </a:xfrm>
          <a:prstGeom prst="rect">
            <a:avLst/>
          </a:prstGeom>
        </p:spPr>
      </p:pic>
    </p:spTree>
    <p:extLst>
      <p:ext uri="{BB962C8B-B14F-4D97-AF65-F5344CB8AC3E}">
        <p14:creationId xmlns:p14="http://schemas.microsoft.com/office/powerpoint/2010/main" val="124655206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87094-C4B8-4E32-B7D4-2178C7EEF47A}"/>
              </a:ext>
            </a:extLst>
          </p:cNvPr>
          <p:cNvSpPr>
            <a:spLocks noGrp="1"/>
          </p:cNvSpPr>
          <p:nvPr>
            <p:ph type="title"/>
          </p:nvPr>
        </p:nvSpPr>
        <p:spPr/>
        <p:txBody>
          <a:bodyPr/>
          <a:lstStyle/>
          <a:p>
            <a:r>
              <a:rPr lang="en-US" dirty="0">
                <a:solidFill>
                  <a:schemeClr val="accent4"/>
                </a:solidFill>
              </a:rPr>
              <a:t>1- Workforce in Egypt</a:t>
            </a:r>
          </a:p>
        </p:txBody>
      </p:sp>
      <p:sp>
        <p:nvSpPr>
          <p:cNvPr id="3" name="Content Placeholder 2">
            <a:extLst>
              <a:ext uri="{FF2B5EF4-FFF2-40B4-BE49-F238E27FC236}">
                <a16:creationId xmlns:a16="http://schemas.microsoft.com/office/drawing/2014/main" id="{ECACC2D0-7822-4107-A6B7-F87A07289BD8}"/>
              </a:ext>
            </a:extLst>
          </p:cNvPr>
          <p:cNvSpPr>
            <a:spLocks noGrp="1"/>
          </p:cNvSpPr>
          <p:nvPr>
            <p:ph idx="1"/>
          </p:nvPr>
        </p:nvSpPr>
        <p:spPr>
          <a:xfrm>
            <a:off x="731520" y="1825625"/>
            <a:ext cx="7934960" cy="4117975"/>
          </a:xfrm>
        </p:spPr>
        <p:txBody>
          <a:bodyPr>
            <a:normAutofit/>
          </a:bodyPr>
          <a:lstStyle/>
          <a:p>
            <a:pPr marL="0" indent="0" algn="l">
              <a:buNone/>
            </a:pPr>
            <a:r>
              <a:rPr lang="en-US" b="1" i="0" dirty="0">
                <a:solidFill>
                  <a:srgbClr val="F9FAFB"/>
                </a:solidFill>
                <a:effectLst/>
                <a:latin typeface="quote-cjk-patch"/>
              </a:rPr>
              <a:t>From Data to Insight: Our Visualization Stack</a:t>
            </a:r>
            <a:endParaRPr lang="en-US" b="0" i="0" dirty="0">
              <a:solidFill>
                <a:srgbClr val="F9FAFB"/>
              </a:solidFill>
              <a:effectLst/>
              <a:latin typeface="quote-cjk-patch"/>
            </a:endParaRPr>
          </a:p>
          <a:p>
            <a:pPr marL="0" indent="0" algn="l">
              <a:buNone/>
            </a:pPr>
            <a:r>
              <a:rPr lang="en-US" b="0" i="0" dirty="0">
                <a:solidFill>
                  <a:srgbClr val="F9FAFB"/>
                </a:solidFill>
                <a:effectLst/>
                <a:latin typeface="quote-cjk-patch"/>
              </a:rPr>
              <a:t>We transformed complex workforce data into clear, interactive narratives using a multi-tool approach:</a:t>
            </a:r>
          </a:p>
          <a:p>
            <a:pPr marL="0" indent="0" algn="l">
              <a:buNone/>
            </a:pPr>
            <a:r>
              <a:rPr lang="en-US" b="1" i="0" dirty="0">
                <a:solidFill>
                  <a:srgbClr val="F9FAFB"/>
                </a:solidFill>
                <a:effectLst/>
                <a:latin typeface="quote-cjk-patch"/>
                <a:sym typeface="Wingdings" panose="05000000000000000000" pitchFamily="2" charset="2"/>
              </a:rPr>
              <a:t></a:t>
            </a:r>
            <a:r>
              <a:rPr lang="en-US" b="1" i="0" dirty="0">
                <a:solidFill>
                  <a:srgbClr val="F9FAFB"/>
                </a:solidFill>
                <a:effectLst/>
                <a:latin typeface="quote-cjk-patch"/>
              </a:rPr>
              <a:t>Power BI:</a:t>
            </a:r>
            <a:r>
              <a:rPr lang="en-US" b="0" i="0" dirty="0">
                <a:solidFill>
                  <a:srgbClr val="F9FAFB"/>
                </a:solidFill>
                <a:effectLst/>
                <a:latin typeface="quote-cjk-patch"/>
              </a:rPr>
              <a:t> For interactive dashboards </a:t>
            </a:r>
            <a:endParaRPr lang="en-US" dirty="0">
              <a:solidFill>
                <a:srgbClr val="F9FAFB"/>
              </a:solidFill>
              <a:latin typeface="quote-cjk-patch"/>
              <a:sym typeface="Wingdings" panose="05000000000000000000" pitchFamily="2" charset="2"/>
            </a:endParaRPr>
          </a:p>
          <a:p>
            <a:pPr marL="0" indent="0" algn="l">
              <a:buNone/>
            </a:pPr>
            <a:r>
              <a:rPr lang="en-US" b="0" i="0" dirty="0">
                <a:solidFill>
                  <a:srgbClr val="F9FAFB"/>
                </a:solidFill>
                <a:effectLst/>
                <a:latin typeface="quote-cjk-patch"/>
              </a:rPr>
              <a:t>On employment and demographics.</a:t>
            </a:r>
          </a:p>
          <a:p>
            <a:pPr marL="0" indent="0" algn="l">
              <a:buNone/>
            </a:pPr>
            <a:r>
              <a:rPr lang="en-US" b="0" i="0" dirty="0">
                <a:solidFill>
                  <a:srgbClr val="F9FAFB"/>
                </a:solidFill>
                <a:effectLst/>
                <a:latin typeface="quote-cjk-patch"/>
                <a:sym typeface="Wingdings" panose="05000000000000000000" pitchFamily="2" charset="2"/>
              </a:rPr>
              <a:t> </a:t>
            </a:r>
            <a:r>
              <a:rPr lang="en-US" b="1" i="0" dirty="0">
                <a:solidFill>
                  <a:srgbClr val="F9FAFB"/>
                </a:solidFill>
                <a:effectLst/>
                <a:latin typeface="quote-cjk-patch"/>
              </a:rPr>
              <a:t>Tableau:</a:t>
            </a:r>
            <a:r>
              <a:rPr lang="en-US" b="0" i="0" dirty="0">
                <a:solidFill>
                  <a:srgbClr val="F9FAFB"/>
                </a:solidFill>
                <a:effectLst/>
                <a:latin typeface="quote-cjk-patch"/>
              </a:rPr>
              <a:t> For dynamic maps and regional trend analysis.</a:t>
            </a:r>
          </a:p>
          <a:p>
            <a:pPr marL="0" indent="0" algn="l">
              <a:buNone/>
            </a:pPr>
            <a:r>
              <a:rPr lang="en-US" b="0" i="0" dirty="0">
                <a:solidFill>
                  <a:srgbClr val="F9FAFB"/>
                </a:solidFill>
                <a:effectLst/>
                <a:latin typeface="quote-cjk-patch"/>
                <a:sym typeface="Wingdings" panose="05000000000000000000" pitchFamily="2" charset="2"/>
              </a:rPr>
              <a:t> </a:t>
            </a:r>
            <a:r>
              <a:rPr lang="en-US" b="1" i="0" dirty="0">
                <a:solidFill>
                  <a:srgbClr val="F9FAFB"/>
                </a:solidFill>
                <a:effectLst/>
                <a:latin typeface="quote-cjk-patch"/>
              </a:rPr>
              <a:t>Python:</a:t>
            </a:r>
            <a:r>
              <a:rPr lang="en-US" b="0" i="0" dirty="0">
                <a:solidFill>
                  <a:srgbClr val="F9FAFB"/>
                </a:solidFill>
                <a:effectLst/>
                <a:latin typeface="quote-cjk-patch"/>
              </a:rPr>
              <a:t> For advanced, custom statistical plots.</a:t>
            </a:r>
          </a:p>
          <a:p>
            <a:pPr marL="0" indent="0">
              <a:buNone/>
            </a:pPr>
            <a:endParaRPr lang="en-US" dirty="0">
              <a:solidFill>
                <a:schemeClr val="bg1"/>
              </a:solidFill>
            </a:endParaRPr>
          </a:p>
        </p:txBody>
      </p:sp>
      <p:pic>
        <p:nvPicPr>
          <p:cNvPr id="4" name="Picture 3">
            <a:extLst>
              <a:ext uri="{FF2B5EF4-FFF2-40B4-BE49-F238E27FC236}">
                <a16:creationId xmlns:a16="http://schemas.microsoft.com/office/drawing/2014/main" id="{7FD2A085-07AB-4434-800C-DFCC7612AF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0946" y="1552851"/>
            <a:ext cx="3752297" cy="3752297"/>
          </a:xfrm>
          <a:prstGeom prst="rect">
            <a:avLst/>
          </a:prstGeom>
        </p:spPr>
      </p:pic>
    </p:spTree>
    <p:extLst>
      <p:ext uri="{BB962C8B-B14F-4D97-AF65-F5344CB8AC3E}">
        <p14:creationId xmlns:p14="http://schemas.microsoft.com/office/powerpoint/2010/main" val="339200725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0D0F21-57BC-230E-DEB7-9EBBFFC01FDC}"/>
              </a:ext>
            </a:extLst>
          </p:cNvPr>
          <p:cNvPicPr>
            <a:picLocks noChangeAspect="1"/>
          </p:cNvPicPr>
          <p:nvPr/>
        </p:nvPicPr>
        <p:blipFill>
          <a:blip r:embed="rId2"/>
          <a:stretch>
            <a:fillRect/>
          </a:stretch>
        </p:blipFill>
        <p:spPr>
          <a:xfrm>
            <a:off x="0" y="-9657"/>
            <a:ext cx="12192000" cy="6877313"/>
          </a:xfrm>
          <a:prstGeom prst="rect">
            <a:avLst/>
          </a:prstGeom>
        </p:spPr>
      </p:pic>
    </p:spTree>
    <p:extLst>
      <p:ext uri="{BB962C8B-B14F-4D97-AF65-F5344CB8AC3E}">
        <p14:creationId xmlns:p14="http://schemas.microsoft.com/office/powerpoint/2010/main" val="3117001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D27E7F-B1B1-11A5-81C5-9E0638F26BF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65436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696938-D247-4DAE-B967-DA2A1C13632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43961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C2AC8DB-4155-DD06-3C80-58F721F6795C}"/>
              </a:ext>
            </a:extLst>
          </p:cNvPr>
          <p:cNvPicPr>
            <a:picLocks noGrp="1" noChangeAspect="1"/>
          </p:cNvPicPr>
          <p:nvPr>
            <p:ph idx="1"/>
          </p:nvPr>
        </p:nvPicPr>
        <p:blipFill>
          <a:blip r:embed="rId2"/>
          <a:stretch>
            <a:fillRect/>
          </a:stretch>
        </p:blipFill>
        <p:spPr>
          <a:xfrm>
            <a:off x="0" y="0"/>
            <a:ext cx="12192000" cy="6214014"/>
          </a:xfrm>
          <a:prstGeom prst="rect">
            <a:avLst/>
          </a:prstGeom>
        </p:spPr>
      </p:pic>
    </p:spTree>
    <p:extLst>
      <p:ext uri="{BB962C8B-B14F-4D97-AF65-F5344CB8AC3E}">
        <p14:creationId xmlns:p14="http://schemas.microsoft.com/office/powerpoint/2010/main" val="24513037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DCF0EE5-DA56-2E28-7CEA-88B34963DCCE}"/>
              </a:ext>
            </a:extLst>
          </p:cNvPr>
          <p:cNvPicPr>
            <a:picLocks noChangeAspect="1"/>
          </p:cNvPicPr>
          <p:nvPr/>
        </p:nvPicPr>
        <p:blipFill>
          <a:blip r:embed="rId2"/>
          <a:stretch>
            <a:fillRect/>
          </a:stretch>
        </p:blipFill>
        <p:spPr>
          <a:xfrm>
            <a:off x="0" y="-161952"/>
            <a:ext cx="12192000" cy="7115201"/>
          </a:xfrm>
          <a:prstGeom prst="rect">
            <a:avLst/>
          </a:prstGeom>
        </p:spPr>
      </p:pic>
    </p:spTree>
    <p:extLst>
      <p:ext uri="{BB962C8B-B14F-4D97-AF65-F5344CB8AC3E}">
        <p14:creationId xmlns:p14="http://schemas.microsoft.com/office/powerpoint/2010/main" val="2905670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39437-E363-45CF-BC11-600E3D1612F4}"/>
              </a:ext>
            </a:extLst>
          </p:cNvPr>
          <p:cNvSpPr>
            <a:spLocks noGrp="1"/>
          </p:cNvSpPr>
          <p:nvPr>
            <p:ph type="title"/>
          </p:nvPr>
        </p:nvSpPr>
        <p:spPr/>
        <p:txBody>
          <a:bodyPr/>
          <a:lstStyle/>
          <a:p>
            <a:r>
              <a:rPr lang="en-US" dirty="0">
                <a:solidFill>
                  <a:schemeClr val="accent4"/>
                </a:solidFill>
              </a:rPr>
              <a:t>2- Education in Egypt</a:t>
            </a:r>
            <a:endParaRPr lang="en-US" dirty="0"/>
          </a:p>
        </p:txBody>
      </p:sp>
      <p:sp>
        <p:nvSpPr>
          <p:cNvPr id="7" name="Content Placeholder 6">
            <a:extLst>
              <a:ext uri="{FF2B5EF4-FFF2-40B4-BE49-F238E27FC236}">
                <a16:creationId xmlns:a16="http://schemas.microsoft.com/office/drawing/2014/main" id="{CC5EECB3-F1EE-4FA2-9A8A-DFB77E8BE2E0}"/>
              </a:ext>
            </a:extLst>
          </p:cNvPr>
          <p:cNvSpPr>
            <a:spLocks noGrp="1"/>
          </p:cNvSpPr>
          <p:nvPr>
            <p:ph idx="1"/>
          </p:nvPr>
        </p:nvSpPr>
        <p:spPr>
          <a:xfrm>
            <a:off x="509726" y="1763303"/>
            <a:ext cx="8509986" cy="4351338"/>
          </a:xfrm>
        </p:spPr>
        <p:txBody>
          <a:bodyPr>
            <a:normAutofit lnSpcReduction="10000"/>
          </a:bodyPr>
          <a:lstStyle/>
          <a:p>
            <a:pPr marL="0" indent="0" algn="l">
              <a:buNone/>
            </a:pPr>
            <a:r>
              <a:rPr lang="en-US" b="1" i="0" u="sng" dirty="0">
                <a:solidFill>
                  <a:srgbClr val="F9FAFB"/>
                </a:solidFill>
                <a:effectLst/>
                <a:latin typeface="quote-cjk-patch"/>
              </a:rPr>
              <a:t>Education &amp; The Labor Market</a:t>
            </a:r>
            <a:endParaRPr lang="en-US" b="0" i="0" u="sng" dirty="0">
              <a:solidFill>
                <a:srgbClr val="F9FAFB"/>
              </a:solidFill>
              <a:effectLst/>
              <a:latin typeface="quote-cjk-patch"/>
            </a:endParaRPr>
          </a:p>
          <a:p>
            <a:pPr marL="0" indent="0" algn="l">
              <a:buNone/>
            </a:pPr>
            <a:r>
              <a:rPr lang="en-US" b="0" i="0" dirty="0">
                <a:solidFill>
                  <a:srgbClr val="F9FAFB"/>
                </a:solidFill>
                <a:effectLst/>
                <a:latin typeface="quote-cjk-patch"/>
              </a:rPr>
              <a:t>Our analysis focuses on the critical link between learning and earning in Egypt:</a:t>
            </a:r>
          </a:p>
          <a:p>
            <a:pPr algn="l">
              <a:buFont typeface="Arial" panose="020B0604020202020204" pitchFamily="34" charset="0"/>
              <a:buChar char="•"/>
            </a:pPr>
            <a:r>
              <a:rPr lang="en-US" b="1" i="0" dirty="0">
                <a:solidFill>
                  <a:srgbClr val="F9FAFB"/>
                </a:solidFill>
                <a:effectLst/>
                <a:latin typeface="quote-cjk-patch"/>
              </a:rPr>
              <a:t>Employment by Education:</a:t>
            </a:r>
            <a:r>
              <a:rPr lang="en-US" b="0" i="0" dirty="0">
                <a:solidFill>
                  <a:srgbClr val="F9FAFB"/>
                </a:solidFill>
                <a:effectLst/>
                <a:latin typeface="quote-cjk-patch"/>
              </a:rPr>
              <a:t> How different educational levels correlate with job status, income, and sector.</a:t>
            </a:r>
          </a:p>
          <a:p>
            <a:pPr algn="l">
              <a:buFont typeface="Arial" panose="020B0604020202020204" pitchFamily="34" charset="0"/>
              <a:buChar char="•"/>
            </a:pPr>
            <a:r>
              <a:rPr lang="en-US" b="1" i="0" dirty="0">
                <a:solidFill>
                  <a:srgbClr val="F9FAFB"/>
                </a:solidFill>
                <a:effectLst/>
                <a:latin typeface="quote-cjk-patch"/>
              </a:rPr>
              <a:t>The Skills Gap:</a:t>
            </a:r>
            <a:r>
              <a:rPr lang="en-US" b="0" i="0" dirty="0">
                <a:solidFill>
                  <a:srgbClr val="F9FAFB"/>
                </a:solidFill>
                <a:effectLst/>
                <a:latin typeface="quote-cjk-patch"/>
              </a:rPr>
              <a:t> Measuring the mismatch between graduate skills and market demands.</a:t>
            </a:r>
          </a:p>
          <a:p>
            <a:pPr algn="l">
              <a:buFont typeface="Arial" panose="020B0604020202020204" pitchFamily="34" charset="0"/>
              <a:buChar char="•"/>
            </a:pPr>
            <a:r>
              <a:rPr lang="en-US" b="1" i="0" dirty="0">
                <a:solidFill>
                  <a:srgbClr val="F9FAFB"/>
                </a:solidFill>
                <a:effectLst/>
                <a:latin typeface="quote-cjk-patch"/>
              </a:rPr>
              <a:t>New Pathways:</a:t>
            </a:r>
            <a:r>
              <a:rPr lang="en-US" b="0" i="0" dirty="0">
                <a:solidFill>
                  <a:srgbClr val="F9FAFB"/>
                </a:solidFill>
                <a:effectLst/>
                <a:latin typeface="quote-cjk-patch"/>
              </a:rPr>
              <a:t> The impact of vocational training and certifications on employment and the freelance economy.</a:t>
            </a:r>
          </a:p>
          <a:p>
            <a:pPr marL="0" indent="0">
              <a:buNone/>
            </a:pPr>
            <a:endParaRPr lang="en-US" dirty="0">
              <a:solidFill>
                <a:schemeClr val="bg1"/>
              </a:solidFill>
            </a:endParaRPr>
          </a:p>
        </p:txBody>
      </p:sp>
      <p:pic>
        <p:nvPicPr>
          <p:cNvPr id="14" name="Picture 13">
            <a:extLst>
              <a:ext uri="{FF2B5EF4-FFF2-40B4-BE49-F238E27FC236}">
                <a16:creationId xmlns:a16="http://schemas.microsoft.com/office/drawing/2014/main" id="{01FF7E6E-C08A-4979-AD5A-6B7C45D951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2284" y="1763303"/>
            <a:ext cx="3604813" cy="3604813"/>
          </a:xfrm>
          <a:prstGeom prst="rect">
            <a:avLst/>
          </a:prstGeom>
        </p:spPr>
      </p:pic>
    </p:spTree>
    <p:extLst>
      <p:ext uri="{BB962C8B-B14F-4D97-AF65-F5344CB8AC3E}">
        <p14:creationId xmlns:p14="http://schemas.microsoft.com/office/powerpoint/2010/main" val="32976665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224E7AE-5953-F4D8-4923-1BF50DE73A3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034090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30CFF-62F6-4D16-A7AD-D9F0DA5ACF9F}"/>
              </a:ext>
            </a:extLst>
          </p:cNvPr>
          <p:cNvSpPr>
            <a:spLocks noGrp="1"/>
          </p:cNvSpPr>
          <p:nvPr>
            <p:ph type="title"/>
          </p:nvPr>
        </p:nvSpPr>
        <p:spPr/>
        <p:txBody>
          <a:bodyPr/>
          <a:lstStyle/>
          <a:p>
            <a:r>
              <a:rPr lang="en-US" dirty="0">
                <a:solidFill>
                  <a:schemeClr val="accent4"/>
                </a:solidFill>
              </a:rPr>
              <a:t>Who is Our Stakeholders?</a:t>
            </a:r>
          </a:p>
        </p:txBody>
      </p:sp>
      <p:sp>
        <p:nvSpPr>
          <p:cNvPr id="3" name="Content Placeholder 2">
            <a:extLst>
              <a:ext uri="{FF2B5EF4-FFF2-40B4-BE49-F238E27FC236}">
                <a16:creationId xmlns:a16="http://schemas.microsoft.com/office/drawing/2014/main" id="{E29FB812-CDE8-4946-8912-B2B7E1EECC2E}"/>
              </a:ext>
            </a:extLst>
          </p:cNvPr>
          <p:cNvSpPr>
            <a:spLocks noGrp="1"/>
          </p:cNvSpPr>
          <p:nvPr>
            <p:ph idx="1"/>
          </p:nvPr>
        </p:nvSpPr>
        <p:spPr/>
        <p:txBody>
          <a:bodyPr/>
          <a:lstStyle/>
          <a:p>
            <a:pPr algn="l">
              <a:buFont typeface="Arial" panose="020B0604020202020204" pitchFamily="34" charset="0"/>
              <a:buChar char="•"/>
            </a:pPr>
            <a:r>
              <a:rPr lang="en-US" b="1" i="0" dirty="0">
                <a:solidFill>
                  <a:srgbClr val="F9FAFB"/>
                </a:solidFill>
                <a:effectLst/>
                <a:latin typeface="quote-cjk-patch"/>
              </a:rPr>
              <a:t>The Ministry of Manpower:</a:t>
            </a:r>
            <a:r>
              <a:rPr lang="en-US" b="0" i="0" dirty="0">
                <a:solidFill>
                  <a:srgbClr val="F9FAFB"/>
                </a:solidFill>
                <a:effectLst/>
                <a:latin typeface="quote-cjk-patch"/>
              </a:rPr>
              <a:t> Directly concerned with </a:t>
            </a:r>
            <a:r>
              <a:rPr lang="en-US" b="1" i="0" dirty="0">
                <a:solidFill>
                  <a:srgbClr val="F9FAFB"/>
                </a:solidFill>
                <a:effectLst/>
                <a:latin typeface="quote-cjk-patch"/>
              </a:rPr>
              <a:t>employment rates, labor market regulations, and skill matching</a:t>
            </a:r>
            <a:r>
              <a:rPr lang="en-US" b="0" i="0" dirty="0">
                <a:solidFill>
                  <a:srgbClr val="F9FAFB"/>
                </a:solidFill>
                <a:effectLst/>
                <a:latin typeface="quote-cjk-patch"/>
              </a:rPr>
              <a:t> between citizens and available jobs.</a:t>
            </a:r>
          </a:p>
          <a:p>
            <a:pPr algn="l">
              <a:buFont typeface="Arial" panose="020B0604020202020204" pitchFamily="34" charset="0"/>
              <a:buChar char="•"/>
            </a:pPr>
            <a:r>
              <a:rPr lang="en-US" b="1" i="0" dirty="0">
                <a:solidFill>
                  <a:srgbClr val="F9FAFB"/>
                </a:solidFill>
                <a:effectLst/>
                <a:latin typeface="quote-cjk-patch"/>
              </a:rPr>
              <a:t>The Ministry of Education &amp; Technical Education:</a:t>
            </a:r>
            <a:r>
              <a:rPr lang="en-US" b="0" i="0" dirty="0">
                <a:solidFill>
                  <a:srgbClr val="F9FAFB"/>
                </a:solidFill>
                <a:effectLst/>
                <a:latin typeface="quote-cjk-patch"/>
              </a:rPr>
              <a:t> Centrally concerned with </a:t>
            </a:r>
            <a:r>
              <a:rPr lang="en-US" b="1" i="0" dirty="0">
                <a:solidFill>
                  <a:srgbClr val="F9FAFB"/>
                </a:solidFill>
                <a:effectLst/>
                <a:latin typeface="quote-cjk-patch"/>
              </a:rPr>
              <a:t>aligning educational outcomes with labor market needs</a:t>
            </a:r>
            <a:r>
              <a:rPr lang="en-US" b="0" i="0" dirty="0">
                <a:solidFill>
                  <a:srgbClr val="F9FAFB"/>
                </a:solidFill>
                <a:effectLst/>
                <a:latin typeface="quote-cjk-patch"/>
              </a:rPr>
              <a:t>, ensuring graduates possess the skills demanded by the modern economy.</a:t>
            </a:r>
          </a:p>
        </p:txBody>
      </p:sp>
    </p:spTree>
    <p:extLst>
      <p:ext uri="{BB962C8B-B14F-4D97-AF65-F5344CB8AC3E}">
        <p14:creationId xmlns:p14="http://schemas.microsoft.com/office/powerpoint/2010/main" val="2543797576"/>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908C7-2F29-45FA-8B9D-F1FD5DDA36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8255D22-DE8C-4189-A1A0-A7B4301B68C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24CABB2-7F3D-4C99-AD1C-823633DD6BF2}"/>
              </a:ext>
            </a:extLst>
          </p:cNvPr>
          <p:cNvPicPr>
            <a:picLocks noChangeAspect="1"/>
          </p:cNvPicPr>
          <p:nvPr/>
        </p:nvPicPr>
        <p:blipFill>
          <a:blip r:embed="rId2"/>
          <a:stretch>
            <a:fillRect/>
          </a:stretch>
        </p:blipFill>
        <p:spPr>
          <a:xfrm>
            <a:off x="0" y="7493"/>
            <a:ext cx="12192000" cy="6843013"/>
          </a:xfrm>
          <a:prstGeom prst="rect">
            <a:avLst/>
          </a:prstGeom>
        </p:spPr>
      </p:pic>
    </p:spTree>
    <p:extLst>
      <p:ext uri="{BB962C8B-B14F-4D97-AF65-F5344CB8AC3E}">
        <p14:creationId xmlns:p14="http://schemas.microsoft.com/office/powerpoint/2010/main" val="3633206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67E10A-B8AF-4AA2-B26E-370814A1EC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59269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342B1-D1E2-47A9-B659-E71D4F6A9450}"/>
              </a:ext>
            </a:extLst>
          </p:cNvPr>
          <p:cNvSpPr>
            <a:spLocks noGrp="1"/>
          </p:cNvSpPr>
          <p:nvPr>
            <p:ph type="title"/>
          </p:nvPr>
        </p:nvSpPr>
        <p:spPr>
          <a:xfrm>
            <a:off x="838200" y="278120"/>
            <a:ext cx="10515600" cy="1325563"/>
          </a:xfrm>
        </p:spPr>
        <p:txBody>
          <a:bodyPr/>
          <a:lstStyle/>
          <a:p>
            <a:r>
              <a:rPr lang="en-US" dirty="0">
                <a:solidFill>
                  <a:schemeClr val="accent4"/>
                </a:solidFill>
              </a:rPr>
              <a:t>3- Freelancing in Egypt</a:t>
            </a:r>
            <a:endParaRPr lang="en-US" dirty="0"/>
          </a:p>
        </p:txBody>
      </p:sp>
      <p:sp>
        <p:nvSpPr>
          <p:cNvPr id="3" name="Content Placeholder 2">
            <a:extLst>
              <a:ext uri="{FF2B5EF4-FFF2-40B4-BE49-F238E27FC236}">
                <a16:creationId xmlns:a16="http://schemas.microsoft.com/office/drawing/2014/main" id="{40CD799A-780E-49D9-82A9-0BA3C94CF73B}"/>
              </a:ext>
            </a:extLst>
          </p:cNvPr>
          <p:cNvSpPr>
            <a:spLocks noGrp="1"/>
          </p:cNvSpPr>
          <p:nvPr>
            <p:ph idx="1"/>
          </p:nvPr>
        </p:nvSpPr>
        <p:spPr>
          <a:xfrm>
            <a:off x="838200" y="1603683"/>
            <a:ext cx="7409155" cy="4351338"/>
          </a:xfrm>
        </p:spPr>
        <p:txBody>
          <a:bodyPr>
            <a:normAutofit fontScale="92500" lnSpcReduction="10000"/>
          </a:bodyPr>
          <a:lstStyle/>
          <a:p>
            <a:pPr marL="0" indent="0" algn="l">
              <a:buNone/>
            </a:pPr>
            <a:r>
              <a:rPr lang="en-US" b="1" i="0" u="sng" dirty="0">
                <a:solidFill>
                  <a:srgbClr val="F9FAFB"/>
                </a:solidFill>
                <a:effectLst/>
                <a:latin typeface="quote-cjk-patch"/>
              </a:rPr>
              <a:t>The Gig Economy in Egypt</a:t>
            </a:r>
            <a:endParaRPr lang="en-US" b="0" i="0" u="sng" dirty="0">
              <a:solidFill>
                <a:srgbClr val="F9FAFB"/>
              </a:solidFill>
              <a:effectLst/>
              <a:latin typeface="quote-cjk-patch"/>
            </a:endParaRPr>
          </a:p>
          <a:p>
            <a:pPr marL="0" indent="0" algn="l">
              <a:buNone/>
            </a:pPr>
            <a:r>
              <a:rPr lang="en-US" b="0" i="0" dirty="0">
                <a:solidFill>
                  <a:srgbClr val="F9FAFB"/>
                </a:solidFill>
                <a:effectLst/>
                <a:latin typeface="quote-cjk-patch"/>
              </a:rPr>
              <a:t>We analyzed freelancing as a vital part of the modern workforce:</a:t>
            </a:r>
          </a:p>
          <a:p>
            <a:pPr algn="l">
              <a:buFont typeface="Arial" panose="020B0604020202020204" pitchFamily="34" charset="0"/>
              <a:buChar char="•"/>
            </a:pPr>
            <a:r>
              <a:rPr lang="en-US" b="1" i="0" dirty="0">
                <a:solidFill>
                  <a:srgbClr val="F9FAFB"/>
                </a:solidFill>
                <a:effectLst/>
                <a:latin typeface="quote-cjk-patch"/>
              </a:rPr>
              <a:t>Rapid Growth:</a:t>
            </a:r>
            <a:r>
              <a:rPr lang="en-US" b="0" i="0" dirty="0">
                <a:solidFill>
                  <a:srgbClr val="F9FAFB"/>
                </a:solidFill>
                <a:effectLst/>
                <a:latin typeface="quote-cjk-patch"/>
              </a:rPr>
              <a:t> Tracking the year-over-year surge in freelancers and popular platforms.</a:t>
            </a:r>
          </a:p>
          <a:p>
            <a:pPr algn="l">
              <a:buFont typeface="Arial" panose="020B0604020202020204" pitchFamily="34" charset="0"/>
              <a:buChar char="•"/>
            </a:pPr>
            <a:r>
              <a:rPr lang="en-US" b="1" i="0" dirty="0">
                <a:solidFill>
                  <a:srgbClr val="F9FAFB"/>
                </a:solidFill>
                <a:effectLst/>
                <a:latin typeface="quote-cjk-patch"/>
              </a:rPr>
              <a:t>Top Skills:</a:t>
            </a:r>
            <a:r>
              <a:rPr lang="en-US" b="0" i="0" dirty="0">
                <a:solidFill>
                  <a:srgbClr val="F9FAFB"/>
                </a:solidFill>
                <a:effectLst/>
                <a:latin typeface="quote-cjk-patch"/>
              </a:rPr>
              <a:t> Identifying high-demand fields like tech, digital marketing, and content creation.</a:t>
            </a:r>
          </a:p>
          <a:p>
            <a:pPr algn="l">
              <a:buFont typeface="Arial" panose="020B0604020202020204" pitchFamily="34" charset="0"/>
              <a:buChar char="•"/>
            </a:pPr>
            <a:r>
              <a:rPr lang="en-US" b="1" i="0" dirty="0">
                <a:solidFill>
                  <a:srgbClr val="F9FAFB"/>
                </a:solidFill>
                <a:effectLst/>
                <a:latin typeface="quote-cjk-patch"/>
              </a:rPr>
              <a:t>Key Demographics:</a:t>
            </a:r>
            <a:r>
              <a:rPr lang="en-US" b="0" i="0" dirty="0">
                <a:solidFill>
                  <a:srgbClr val="F9FAFB"/>
                </a:solidFill>
                <a:effectLst/>
                <a:latin typeface="quote-cjk-patch"/>
              </a:rPr>
              <a:t> Visualizing the age, location, and education of freelancers.</a:t>
            </a:r>
          </a:p>
          <a:p>
            <a:pPr algn="l">
              <a:buFont typeface="Arial" panose="020B0604020202020204" pitchFamily="34" charset="0"/>
              <a:buChar char="•"/>
            </a:pPr>
            <a:r>
              <a:rPr lang="en-US" b="1" i="0" dirty="0">
                <a:solidFill>
                  <a:srgbClr val="F9FAFB"/>
                </a:solidFill>
                <a:effectLst/>
                <a:latin typeface="quote-cjk-patch"/>
              </a:rPr>
              <a:t>Economic Impact:</a:t>
            </a:r>
            <a:r>
              <a:rPr lang="en-US" b="0" i="0" dirty="0">
                <a:solidFill>
                  <a:srgbClr val="F9FAFB"/>
                </a:solidFill>
                <a:effectLst/>
                <a:latin typeface="quote-cjk-patch"/>
              </a:rPr>
              <a:t> Measuring its role in youth employment and supplemental income.</a:t>
            </a:r>
          </a:p>
          <a:p>
            <a:pPr marL="0" indent="0">
              <a:buNone/>
            </a:pPr>
            <a:endParaRPr lang="en-US" dirty="0"/>
          </a:p>
        </p:txBody>
      </p:sp>
      <p:pic>
        <p:nvPicPr>
          <p:cNvPr id="6" name="Picture 5">
            <a:extLst>
              <a:ext uri="{FF2B5EF4-FFF2-40B4-BE49-F238E27FC236}">
                <a16:creationId xmlns:a16="http://schemas.microsoft.com/office/drawing/2014/main" id="{0FE7F086-CD79-4BAC-B0F6-3CD1AB2FE7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4523" y="1738297"/>
            <a:ext cx="5072110" cy="3381406"/>
          </a:xfrm>
          <a:prstGeom prst="rect">
            <a:avLst/>
          </a:prstGeom>
        </p:spPr>
      </p:pic>
    </p:spTree>
    <p:extLst>
      <p:ext uri="{BB962C8B-B14F-4D97-AF65-F5344CB8AC3E}">
        <p14:creationId xmlns:p14="http://schemas.microsoft.com/office/powerpoint/2010/main" val="14278095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FDFD-28CF-4D71-816D-11463C0437A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4E0F063-589B-48D5-9823-0854024F060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2BFCD77-194B-4B88-6700-BBD7DEE0A152}"/>
              </a:ext>
            </a:extLst>
          </p:cNvPr>
          <p:cNvPicPr>
            <a:picLocks noChangeAspect="1"/>
          </p:cNvPicPr>
          <p:nvPr/>
        </p:nvPicPr>
        <p:blipFill>
          <a:blip r:embed="rId2"/>
          <a:stretch>
            <a:fillRect/>
          </a:stretch>
        </p:blipFill>
        <p:spPr>
          <a:xfrm>
            <a:off x="0" y="18774"/>
            <a:ext cx="12192000" cy="6820452"/>
          </a:xfrm>
          <a:prstGeom prst="rect">
            <a:avLst/>
          </a:prstGeom>
        </p:spPr>
      </p:pic>
    </p:spTree>
    <p:extLst>
      <p:ext uri="{BB962C8B-B14F-4D97-AF65-F5344CB8AC3E}">
        <p14:creationId xmlns:p14="http://schemas.microsoft.com/office/powerpoint/2010/main" val="33415261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7722E-8A60-4B8F-B640-52F57B9F90D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B852179-E3FD-49D1-9F16-30C757D4151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C6E5665-CBC1-4259-852E-CA69567793DD}"/>
              </a:ext>
            </a:extLst>
          </p:cNvPr>
          <p:cNvPicPr>
            <a:picLocks noChangeAspect="1"/>
          </p:cNvPicPr>
          <p:nvPr/>
        </p:nvPicPr>
        <p:blipFill>
          <a:blip r:embed="rId2"/>
          <a:stretch>
            <a:fillRect/>
          </a:stretch>
        </p:blipFill>
        <p:spPr>
          <a:xfrm>
            <a:off x="0" y="5406"/>
            <a:ext cx="12192000" cy="6847188"/>
          </a:xfrm>
          <a:prstGeom prst="rect">
            <a:avLst/>
          </a:prstGeom>
        </p:spPr>
      </p:pic>
    </p:spTree>
    <p:extLst>
      <p:ext uri="{BB962C8B-B14F-4D97-AF65-F5344CB8AC3E}">
        <p14:creationId xmlns:p14="http://schemas.microsoft.com/office/powerpoint/2010/main" val="3525585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83AD4-2D8C-45B8-8D60-F9406C04C7C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6F4EBD4-9F91-41B0-A526-BF0C1BE1D283}"/>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0DE6BE0A-CFBC-F325-C170-CC492A1D1499}"/>
              </a:ext>
            </a:extLst>
          </p:cNvPr>
          <p:cNvPicPr>
            <a:picLocks noChangeAspect="1"/>
          </p:cNvPicPr>
          <p:nvPr/>
        </p:nvPicPr>
        <p:blipFill>
          <a:blip r:embed="rId2"/>
          <a:stretch>
            <a:fillRect/>
          </a:stretch>
        </p:blipFill>
        <p:spPr>
          <a:xfrm>
            <a:off x="0" y="1"/>
            <a:ext cx="12192000" cy="6940296"/>
          </a:xfrm>
          <a:prstGeom prst="rect">
            <a:avLst/>
          </a:prstGeom>
        </p:spPr>
      </p:pic>
    </p:spTree>
    <p:extLst>
      <p:ext uri="{BB962C8B-B14F-4D97-AF65-F5344CB8AC3E}">
        <p14:creationId xmlns:p14="http://schemas.microsoft.com/office/powerpoint/2010/main" val="1971743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E9392-84D7-EC59-6261-96C1AF4890B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3491F478-2240-57B1-93AE-5514F88BE70F}"/>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96895934-A810-DD57-D0C6-ACA37E9D1DFD}"/>
              </a:ext>
            </a:extLst>
          </p:cNvPr>
          <p:cNvPicPr>
            <a:picLocks noChangeAspect="1"/>
          </p:cNvPicPr>
          <p:nvPr/>
        </p:nvPicPr>
        <p:blipFill>
          <a:blip r:embed="rId2"/>
          <a:stretch>
            <a:fillRect/>
          </a:stretch>
        </p:blipFill>
        <p:spPr>
          <a:xfrm>
            <a:off x="0" y="16301"/>
            <a:ext cx="12192000" cy="6825398"/>
          </a:xfrm>
          <a:prstGeom prst="rect">
            <a:avLst/>
          </a:prstGeom>
        </p:spPr>
      </p:pic>
    </p:spTree>
    <p:extLst>
      <p:ext uri="{BB962C8B-B14F-4D97-AF65-F5344CB8AC3E}">
        <p14:creationId xmlns:p14="http://schemas.microsoft.com/office/powerpoint/2010/main" val="21056209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B3D16-E28A-CC60-2337-19DC994944CE}"/>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3E67EF31-CDDD-FC4A-921F-F17C61F8C9D2}"/>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7917089D-1978-3324-EE12-D84DE9381FC0}"/>
              </a:ext>
            </a:extLst>
          </p:cNvPr>
          <p:cNvPicPr>
            <a:picLocks noChangeAspect="1"/>
          </p:cNvPicPr>
          <p:nvPr/>
        </p:nvPicPr>
        <p:blipFill>
          <a:blip r:embed="rId2"/>
          <a:stretch>
            <a:fillRect/>
          </a:stretch>
        </p:blipFill>
        <p:spPr>
          <a:xfrm>
            <a:off x="0" y="8540"/>
            <a:ext cx="12192000" cy="6849460"/>
          </a:xfrm>
          <a:prstGeom prst="rect">
            <a:avLst/>
          </a:prstGeom>
        </p:spPr>
      </p:pic>
    </p:spTree>
    <p:extLst>
      <p:ext uri="{BB962C8B-B14F-4D97-AF65-F5344CB8AC3E}">
        <p14:creationId xmlns:p14="http://schemas.microsoft.com/office/powerpoint/2010/main" val="29456509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951538-B924-4494-BBB7-FC6BE6F05F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7579" y="2171557"/>
            <a:ext cx="2218735" cy="2381535"/>
          </a:xfrm>
          <a:prstGeom prst="rect">
            <a:avLst/>
          </a:prstGeom>
        </p:spPr>
      </p:pic>
      <p:pic>
        <p:nvPicPr>
          <p:cNvPr id="7" name="Picture 6">
            <a:extLst>
              <a:ext uri="{FF2B5EF4-FFF2-40B4-BE49-F238E27FC236}">
                <a16:creationId xmlns:a16="http://schemas.microsoft.com/office/drawing/2014/main" id="{28D3A478-CA71-4E5F-9A2C-0BD0FD2F3C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664371" y="2276547"/>
            <a:ext cx="2218734" cy="2381535"/>
          </a:xfrm>
          <a:prstGeom prst="rect">
            <a:avLst/>
          </a:prstGeom>
        </p:spPr>
      </p:pic>
      <p:sp>
        <p:nvSpPr>
          <p:cNvPr id="2" name="Title 1">
            <a:extLst>
              <a:ext uri="{FF2B5EF4-FFF2-40B4-BE49-F238E27FC236}">
                <a16:creationId xmlns:a16="http://schemas.microsoft.com/office/drawing/2014/main" id="{6F78AB5E-4202-4D3F-93ED-4D6A51BCEE65}"/>
              </a:ext>
            </a:extLst>
          </p:cNvPr>
          <p:cNvSpPr>
            <a:spLocks noGrp="1"/>
          </p:cNvSpPr>
          <p:nvPr>
            <p:ph type="title"/>
          </p:nvPr>
        </p:nvSpPr>
        <p:spPr>
          <a:xfrm>
            <a:off x="700177" y="1055973"/>
            <a:ext cx="10515600" cy="1325563"/>
          </a:xfrm>
        </p:spPr>
        <p:txBody>
          <a:bodyPr/>
          <a:lstStyle/>
          <a:p>
            <a:pPr algn="ctr"/>
            <a:r>
              <a:rPr lang="en-US" dirty="0">
                <a:solidFill>
                  <a:schemeClr val="accent4"/>
                </a:solidFill>
              </a:rPr>
              <a:t>Combining the Overview with The Beauty of Python</a:t>
            </a:r>
          </a:p>
        </p:txBody>
      </p:sp>
      <p:pic>
        <p:nvPicPr>
          <p:cNvPr id="6" name="Content Placeholder 5">
            <a:hlinkClick r:id="rId4"/>
            <a:extLst>
              <a:ext uri="{FF2B5EF4-FFF2-40B4-BE49-F238E27FC236}">
                <a16:creationId xmlns:a16="http://schemas.microsoft.com/office/drawing/2014/main" id="{4356FCB7-4610-49A8-8FF3-9D0C3DEC04AF}"/>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285875" y="1633030"/>
            <a:ext cx="9344204" cy="5225939"/>
          </a:xfrm>
        </p:spPr>
      </p:pic>
    </p:spTree>
    <p:extLst>
      <p:ext uri="{BB962C8B-B14F-4D97-AF65-F5344CB8AC3E}">
        <p14:creationId xmlns:p14="http://schemas.microsoft.com/office/powerpoint/2010/main" val="4184375750"/>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F87BF-1F20-4710-959D-854FFDAE2853}"/>
              </a:ext>
            </a:extLst>
          </p:cNvPr>
          <p:cNvSpPr>
            <a:spLocks noGrp="1"/>
          </p:cNvSpPr>
          <p:nvPr>
            <p:ph type="title"/>
          </p:nvPr>
        </p:nvSpPr>
        <p:spPr/>
        <p:txBody>
          <a:bodyPr/>
          <a:lstStyle/>
          <a:p>
            <a:r>
              <a:rPr lang="en-US" dirty="0">
                <a:solidFill>
                  <a:schemeClr val="accent4"/>
                </a:solidFill>
              </a:rPr>
              <a:t>The Act phase</a:t>
            </a:r>
          </a:p>
        </p:txBody>
      </p:sp>
      <p:sp>
        <p:nvSpPr>
          <p:cNvPr id="3" name="Content Placeholder 2">
            <a:extLst>
              <a:ext uri="{FF2B5EF4-FFF2-40B4-BE49-F238E27FC236}">
                <a16:creationId xmlns:a16="http://schemas.microsoft.com/office/drawing/2014/main" id="{A95E79D9-C2CD-421A-A46A-2E350FB7DDC7}"/>
              </a:ext>
            </a:extLst>
          </p:cNvPr>
          <p:cNvSpPr>
            <a:spLocks noGrp="1"/>
          </p:cNvSpPr>
          <p:nvPr>
            <p:ph idx="1"/>
          </p:nvPr>
        </p:nvSpPr>
        <p:spPr>
          <a:xfrm>
            <a:off x="838199" y="1825625"/>
            <a:ext cx="10640627" cy="3891594"/>
          </a:xfrm>
        </p:spPr>
        <p:txBody>
          <a:bodyPr>
            <a:normAutofit fontScale="92500"/>
          </a:bodyPr>
          <a:lstStyle/>
          <a:p>
            <a:pPr marL="0" indent="0">
              <a:buNone/>
            </a:pPr>
            <a:r>
              <a:rPr lang="en-US" sz="2200" dirty="0">
                <a:solidFill>
                  <a:schemeClr val="bg1"/>
                </a:solidFill>
              </a:rPr>
              <a:t>1- Increase the female operation ratio by 5% within 18 months.</a:t>
            </a:r>
          </a:p>
          <a:p>
            <a:pPr marL="0" indent="0">
              <a:buNone/>
            </a:pPr>
            <a:r>
              <a:rPr lang="en-US" sz="2200" dirty="0">
                <a:solidFill>
                  <a:schemeClr val="bg1"/>
                </a:solidFill>
              </a:rPr>
              <a:t>2-</a:t>
            </a:r>
            <a:r>
              <a:rPr lang="en-GB" sz="2400" b="1" dirty="0">
                <a:solidFill>
                  <a:schemeClr val="bg1"/>
                </a:solidFill>
              </a:rPr>
              <a:t>Subsidized or Free Training Programs:</a:t>
            </a:r>
            <a:r>
              <a:rPr lang="en-GB" sz="2400" dirty="0">
                <a:solidFill>
                  <a:schemeClr val="bg1"/>
                </a:solidFill>
              </a:rPr>
              <a:t> Offer accessible, subsidized, or free training and upskilling programs for employees, particularly those in vulnerable sectors or those who are undereducated. This should include both technical and essential 'soft skills' (communication, teamwork, adaptability)</a:t>
            </a:r>
            <a:r>
              <a:rPr lang="en-US" sz="2200" dirty="0">
                <a:solidFill>
                  <a:schemeClr val="bg1"/>
                </a:solidFill>
              </a:rPr>
              <a:t> </a:t>
            </a:r>
          </a:p>
          <a:p>
            <a:pPr marL="0" indent="0">
              <a:buNone/>
            </a:pPr>
            <a:r>
              <a:rPr lang="en-US" sz="2200" dirty="0">
                <a:solidFill>
                  <a:schemeClr val="bg1"/>
                </a:solidFill>
              </a:rPr>
              <a:t>3- </a:t>
            </a:r>
            <a:r>
              <a:rPr lang="en-GB" sz="2400" dirty="0">
                <a:solidFill>
                  <a:schemeClr val="bg1"/>
                </a:solidFill>
              </a:rPr>
              <a:t>It is essential to recognize and spread awareness that every freelancer has the </a:t>
            </a:r>
            <a:r>
              <a:rPr lang="en-GB" sz="2400" b="1" dirty="0">
                <a:solidFill>
                  <a:schemeClr val="bg1"/>
                </a:solidFill>
              </a:rPr>
              <a:t>right to compensation</a:t>
            </a:r>
            <a:r>
              <a:rPr lang="en-GB" sz="2400" dirty="0">
                <a:solidFill>
                  <a:schemeClr val="bg1"/>
                </a:solidFill>
              </a:rPr>
              <a:t> for their work, irrespective of the project's scale or duration. All services delivered represent valuable professional effort.</a:t>
            </a:r>
          </a:p>
          <a:p>
            <a:pPr marL="0" indent="0">
              <a:buNone/>
            </a:pPr>
            <a:r>
              <a:rPr lang="en-US" sz="2200" dirty="0">
                <a:solidFill>
                  <a:schemeClr val="bg1"/>
                </a:solidFill>
              </a:rPr>
              <a:t>4- </a:t>
            </a:r>
            <a:r>
              <a:rPr lang="en-GB" sz="2200" dirty="0">
                <a:solidFill>
                  <a:schemeClr val="bg1"/>
                </a:solidFill>
              </a:rPr>
              <a:t>Providing personal computing solutions for the contemporary general user at a reasonable price.</a:t>
            </a:r>
          </a:p>
          <a:p>
            <a:pPr marL="0" indent="0">
              <a:buNone/>
            </a:pPr>
            <a:r>
              <a:rPr lang="en-GB" sz="2200" dirty="0">
                <a:solidFill>
                  <a:schemeClr val="bg1"/>
                </a:solidFill>
              </a:rPr>
              <a:t>5-</a:t>
            </a:r>
            <a:r>
              <a:rPr lang="en-GB" sz="2400" dirty="0">
                <a:solidFill>
                  <a:schemeClr val="bg1"/>
                </a:solidFill>
              </a:rPr>
              <a:t>Our objective is to bridge the skills gap by offering comprehensive internship opportunities that equip all participants with the </a:t>
            </a:r>
            <a:r>
              <a:rPr lang="en-GB" sz="2400" b="1" dirty="0">
                <a:solidFill>
                  <a:schemeClr val="bg1"/>
                </a:solidFill>
              </a:rPr>
              <a:t>core proficiencies of future-proof careers</a:t>
            </a:r>
            <a:r>
              <a:rPr lang="en-GB" sz="2400" dirty="0">
                <a:solidFill>
                  <a:schemeClr val="bg1"/>
                </a:solidFill>
              </a:rPr>
              <a:t>.</a:t>
            </a:r>
            <a:endParaRPr lang="en-US" sz="2200" dirty="0">
              <a:solidFill>
                <a:schemeClr val="bg1"/>
              </a:solidFill>
            </a:endParaRPr>
          </a:p>
        </p:txBody>
      </p:sp>
    </p:spTree>
    <p:extLst>
      <p:ext uri="{BB962C8B-B14F-4D97-AF65-F5344CB8AC3E}">
        <p14:creationId xmlns:p14="http://schemas.microsoft.com/office/powerpoint/2010/main" val="401056869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778C6-0D83-43C4-BE99-3D3C481824C3}"/>
              </a:ext>
            </a:extLst>
          </p:cNvPr>
          <p:cNvSpPr>
            <a:spLocks noGrp="1"/>
          </p:cNvSpPr>
          <p:nvPr>
            <p:ph type="title"/>
          </p:nvPr>
        </p:nvSpPr>
        <p:spPr>
          <a:xfrm>
            <a:off x="838200" y="1029809"/>
            <a:ext cx="10515600" cy="1127465"/>
          </a:xfrm>
        </p:spPr>
        <p:txBody>
          <a:bodyPr>
            <a:normAutofit/>
          </a:bodyPr>
          <a:lstStyle/>
          <a:p>
            <a:r>
              <a:rPr lang="en-US" sz="4400" dirty="0">
                <a:solidFill>
                  <a:srgbClr val="FDB647"/>
                </a:solidFill>
              </a:rPr>
              <a:t>Our Steps for analyze the data:</a:t>
            </a:r>
            <a:endParaRPr lang="en-US" dirty="0">
              <a:solidFill>
                <a:srgbClr val="FDB647"/>
              </a:solidFill>
            </a:endParaRPr>
          </a:p>
        </p:txBody>
      </p:sp>
      <p:pic>
        <p:nvPicPr>
          <p:cNvPr id="11" name="Picture 10">
            <a:extLst>
              <a:ext uri="{FF2B5EF4-FFF2-40B4-BE49-F238E27FC236}">
                <a16:creationId xmlns:a16="http://schemas.microsoft.com/office/drawing/2014/main" id="{42A7B1F0-2B35-478A-9C1A-01EF345E52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425" y="-58600"/>
            <a:ext cx="1207363" cy="1207363"/>
          </a:xfrm>
          <a:prstGeom prst="rect">
            <a:avLst/>
          </a:prstGeom>
        </p:spPr>
      </p:pic>
      <p:sp>
        <p:nvSpPr>
          <p:cNvPr id="13" name="Content Placeholder 12">
            <a:extLst>
              <a:ext uri="{FF2B5EF4-FFF2-40B4-BE49-F238E27FC236}">
                <a16:creationId xmlns:a16="http://schemas.microsoft.com/office/drawing/2014/main" id="{035AB28E-1EEE-4CBD-B7DF-8CAAE38F3E6D}"/>
              </a:ext>
            </a:extLst>
          </p:cNvPr>
          <p:cNvSpPr>
            <a:spLocks noGrp="1"/>
          </p:cNvSpPr>
          <p:nvPr>
            <p:ph idx="1"/>
          </p:nvPr>
        </p:nvSpPr>
        <p:spPr>
          <a:xfrm>
            <a:off x="838200" y="2237172"/>
            <a:ext cx="10515600" cy="3401628"/>
          </a:xfrm>
        </p:spPr>
        <p:txBody>
          <a:bodyPr>
            <a:normAutofit lnSpcReduction="10000"/>
          </a:bodyPr>
          <a:lstStyle/>
          <a:p>
            <a:pPr marL="457200" lvl="1" indent="0">
              <a:lnSpc>
                <a:spcPct val="140000"/>
              </a:lnSpc>
              <a:spcBef>
                <a:spcPts val="0"/>
              </a:spcBef>
              <a:buClr>
                <a:srgbClr val="3F3F3F"/>
              </a:buClr>
              <a:buSzPts val="2400"/>
              <a:buNone/>
            </a:pPr>
            <a:r>
              <a:rPr lang="en-US" sz="3200" dirty="0">
                <a:solidFill>
                  <a:schemeClr val="bg1"/>
                </a:solidFill>
              </a:rPr>
              <a:t>1- Data Collection</a:t>
            </a:r>
          </a:p>
          <a:p>
            <a:pPr marL="457200" lvl="1" indent="0">
              <a:lnSpc>
                <a:spcPct val="140000"/>
              </a:lnSpc>
              <a:spcBef>
                <a:spcPts val="0"/>
              </a:spcBef>
              <a:buClr>
                <a:srgbClr val="3F3F3F"/>
              </a:buClr>
              <a:buSzPts val="2400"/>
              <a:buNone/>
            </a:pPr>
            <a:r>
              <a:rPr lang="en-US" sz="3200" dirty="0">
                <a:solidFill>
                  <a:schemeClr val="bg1"/>
                </a:solidFill>
              </a:rPr>
              <a:t>2- Data Cleaning &amp; Processing</a:t>
            </a:r>
          </a:p>
          <a:p>
            <a:pPr marL="457200" lvl="1" indent="0">
              <a:lnSpc>
                <a:spcPct val="140000"/>
              </a:lnSpc>
              <a:spcBef>
                <a:spcPts val="0"/>
              </a:spcBef>
              <a:buClr>
                <a:srgbClr val="3F3F3F"/>
              </a:buClr>
              <a:buSzPts val="2400"/>
              <a:buNone/>
            </a:pPr>
            <a:r>
              <a:rPr lang="en-US" sz="3200" dirty="0">
                <a:solidFill>
                  <a:schemeClr val="bg1"/>
                </a:solidFill>
              </a:rPr>
              <a:t>3- Data Integration</a:t>
            </a:r>
          </a:p>
          <a:p>
            <a:pPr marL="457200" lvl="1" indent="0">
              <a:lnSpc>
                <a:spcPct val="140000"/>
              </a:lnSpc>
              <a:spcBef>
                <a:spcPts val="0"/>
              </a:spcBef>
              <a:buClr>
                <a:srgbClr val="3F3F3F"/>
              </a:buClr>
              <a:buSzPts val="2400"/>
              <a:buNone/>
            </a:pPr>
            <a:r>
              <a:rPr lang="en-US" sz="3200" dirty="0">
                <a:solidFill>
                  <a:schemeClr val="bg1"/>
                </a:solidFill>
              </a:rPr>
              <a:t>4- Data Analysis</a:t>
            </a:r>
          </a:p>
          <a:p>
            <a:pPr marL="457200" lvl="1" indent="0">
              <a:lnSpc>
                <a:spcPct val="140000"/>
              </a:lnSpc>
              <a:spcBef>
                <a:spcPts val="0"/>
              </a:spcBef>
              <a:buClr>
                <a:srgbClr val="3F3F3F"/>
              </a:buClr>
              <a:buSzPts val="2400"/>
              <a:buNone/>
            </a:pPr>
            <a:r>
              <a:rPr lang="en-US" sz="3200" dirty="0">
                <a:solidFill>
                  <a:schemeClr val="bg1"/>
                </a:solidFill>
              </a:rPr>
              <a:t>5- Data Visualization</a:t>
            </a:r>
          </a:p>
          <a:p>
            <a:endParaRPr lang="en-US" dirty="0"/>
          </a:p>
        </p:txBody>
      </p:sp>
    </p:spTree>
    <p:extLst>
      <p:ext uri="{BB962C8B-B14F-4D97-AF65-F5344CB8AC3E}">
        <p14:creationId xmlns:p14="http://schemas.microsoft.com/office/powerpoint/2010/main" val="795303744"/>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8167"/>
            <a:ext cx="4834070" cy="2488150"/>
            <a:chOff x="6867015" y="-1"/>
            <a:chExt cx="5324985" cy="3251912"/>
          </a:xfrm>
          <a:solidFill>
            <a:schemeClr val="bg1">
              <a:alpha val="30000"/>
            </a:schemeClr>
          </a:solidFill>
        </p:grpSpPr>
        <p:sp>
          <p:nvSpPr>
            <p:cNvPr id="15" name="Freeform: Shape 14">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E2C473AF-40EC-34C2-AEFF-6EB907D44A01}"/>
              </a:ext>
            </a:extLst>
          </p:cNvPr>
          <p:cNvSpPr txBox="1"/>
          <p:nvPr/>
        </p:nvSpPr>
        <p:spPr>
          <a:xfrm>
            <a:off x="926337" y="798110"/>
            <a:ext cx="10732263" cy="2973789"/>
          </a:xfrm>
          <a:prstGeom prst="rect">
            <a:avLst/>
          </a:prstGeom>
        </p:spPr>
        <p:txBody>
          <a:bodyPr vert="horz" lIns="91440" tIns="45720" rIns="91440" bIns="45720" rtlCol="0" anchor="t">
            <a:noAutofit/>
          </a:bodyPr>
          <a:lstStyle/>
          <a:p>
            <a:pPr>
              <a:lnSpc>
                <a:spcPct val="90000"/>
              </a:lnSpc>
              <a:spcAft>
                <a:spcPts val="600"/>
              </a:spcAft>
            </a:pPr>
            <a:r>
              <a:rPr lang="en-US" sz="11000" dirty="0">
                <a:solidFill>
                  <a:schemeClr val="tx2"/>
                </a:solidFill>
                <a:latin typeface="Freestyle Script" panose="030804020302050B0404" pitchFamily="66" charset="0"/>
              </a:rPr>
              <a:t>Things only get better thru change, not chance.</a:t>
            </a:r>
          </a:p>
        </p:txBody>
      </p:sp>
      <p:grpSp>
        <p:nvGrpSpPr>
          <p:cNvPr id="20" name="Group 19">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21" name="Freeform: Shape 20">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4" name="Freeform: Shape 23">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183469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F69EA0-D9C2-7F3D-3E9A-163CBDE69FB7}"/>
              </a:ext>
            </a:extLst>
          </p:cNvPr>
          <p:cNvSpPr>
            <a:spLocks noGrp="1"/>
          </p:cNvSpPr>
          <p:nvPr>
            <p:ph idx="1"/>
          </p:nvPr>
        </p:nvSpPr>
        <p:spPr>
          <a:xfrm>
            <a:off x="707517" y="304292"/>
            <a:ext cx="10515600" cy="4351338"/>
          </a:xfrm>
        </p:spPr>
        <p:txBody>
          <a:bodyPr>
            <a:normAutofit/>
          </a:bodyPr>
          <a:lstStyle/>
          <a:p>
            <a:pPr marL="0" indent="0" algn="ctr">
              <a:buNone/>
            </a:pPr>
            <a:r>
              <a:rPr lang="en-US" sz="13000" dirty="0">
                <a:solidFill>
                  <a:schemeClr val="accent3">
                    <a:lumMod val="20000"/>
                    <a:lumOff val="80000"/>
                  </a:schemeClr>
                </a:solidFill>
                <a:latin typeface="Freestyle Script" panose="030804020302050B0404" pitchFamily="66" charset="0"/>
              </a:rPr>
              <a:t>Thank You</a:t>
            </a:r>
            <a:endParaRPr lang="en-GB" sz="13000" dirty="0">
              <a:solidFill>
                <a:schemeClr val="accent3">
                  <a:lumMod val="20000"/>
                  <a:lumOff val="80000"/>
                </a:schemeClr>
              </a:solidFill>
              <a:latin typeface="Freestyle Script" panose="030804020302050B0404" pitchFamily="66" charset="0"/>
            </a:endParaRPr>
          </a:p>
        </p:txBody>
      </p:sp>
      <p:pic>
        <p:nvPicPr>
          <p:cNvPr id="9" name="Picture 8" descr="A cat holding roses&#10;&#10;AI-generated content may be incorrect.">
            <a:extLst>
              <a:ext uri="{FF2B5EF4-FFF2-40B4-BE49-F238E27FC236}">
                <a16:creationId xmlns:a16="http://schemas.microsoft.com/office/drawing/2014/main" id="{32DB17E1-D9FB-FC50-B44E-4F55E08666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4979" y="1695450"/>
            <a:ext cx="5400675" cy="4191000"/>
          </a:xfrm>
          <a:prstGeom prst="rect">
            <a:avLst/>
          </a:prstGeom>
        </p:spPr>
      </p:pic>
    </p:spTree>
    <p:extLst>
      <p:ext uri="{BB962C8B-B14F-4D97-AF65-F5344CB8AC3E}">
        <p14:creationId xmlns:p14="http://schemas.microsoft.com/office/powerpoint/2010/main" val="1015347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F2D8A-D434-47C4-A97D-A17D3DD55FD1}"/>
              </a:ext>
            </a:extLst>
          </p:cNvPr>
          <p:cNvSpPr>
            <a:spLocks noGrp="1"/>
          </p:cNvSpPr>
          <p:nvPr>
            <p:ph type="title"/>
          </p:nvPr>
        </p:nvSpPr>
        <p:spPr>
          <a:xfrm>
            <a:off x="838200" y="2766218"/>
            <a:ext cx="10515600" cy="1325563"/>
          </a:xfrm>
        </p:spPr>
        <p:txBody>
          <a:bodyPr>
            <a:normAutofit/>
          </a:bodyPr>
          <a:lstStyle/>
          <a:p>
            <a:pPr algn="ctr"/>
            <a:r>
              <a:rPr lang="en-US" sz="7000" dirty="0">
                <a:solidFill>
                  <a:srgbClr val="FDB647"/>
                </a:solidFill>
              </a:rPr>
              <a:t>Data Collection</a:t>
            </a:r>
            <a:endParaRPr lang="en-US" sz="7000" dirty="0"/>
          </a:p>
        </p:txBody>
      </p:sp>
    </p:spTree>
    <p:extLst>
      <p:ext uri="{BB962C8B-B14F-4D97-AF65-F5344CB8AC3E}">
        <p14:creationId xmlns:p14="http://schemas.microsoft.com/office/powerpoint/2010/main" val="13436630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805BB-D12B-4BBC-BBA4-EB1D175B3B96}"/>
              </a:ext>
            </a:extLst>
          </p:cNvPr>
          <p:cNvSpPr>
            <a:spLocks noGrp="1"/>
          </p:cNvSpPr>
          <p:nvPr>
            <p:ph type="title"/>
          </p:nvPr>
        </p:nvSpPr>
        <p:spPr>
          <a:xfrm>
            <a:off x="838200" y="803275"/>
            <a:ext cx="10515600" cy="1325563"/>
          </a:xfrm>
        </p:spPr>
        <p:txBody>
          <a:bodyPr/>
          <a:lstStyle/>
          <a:p>
            <a:r>
              <a:rPr lang="en-US" sz="4400" dirty="0">
                <a:solidFill>
                  <a:srgbClr val="FDB647"/>
                </a:solidFill>
              </a:rPr>
              <a:t>Data Collection</a:t>
            </a:r>
            <a:endParaRPr lang="en-US" dirty="0"/>
          </a:p>
        </p:txBody>
      </p:sp>
      <p:sp>
        <p:nvSpPr>
          <p:cNvPr id="7" name="Content Placeholder 6">
            <a:extLst>
              <a:ext uri="{FF2B5EF4-FFF2-40B4-BE49-F238E27FC236}">
                <a16:creationId xmlns:a16="http://schemas.microsoft.com/office/drawing/2014/main" id="{02252C91-66B7-4E23-ACE1-9EACF5C7C280}"/>
              </a:ext>
            </a:extLst>
          </p:cNvPr>
          <p:cNvSpPr>
            <a:spLocks noGrp="1"/>
          </p:cNvSpPr>
          <p:nvPr>
            <p:ph idx="1"/>
          </p:nvPr>
        </p:nvSpPr>
        <p:spPr>
          <a:xfrm>
            <a:off x="838200" y="1665185"/>
            <a:ext cx="10515600" cy="3771114"/>
          </a:xfrm>
        </p:spPr>
        <p:txBody>
          <a:bodyPr>
            <a:normAutofit fontScale="85000" lnSpcReduction="20000"/>
          </a:bodyPr>
          <a:lstStyle/>
          <a:p>
            <a:pPr marL="0" indent="0">
              <a:buNone/>
            </a:pPr>
            <a:endParaRPr lang="en-US" b="1" dirty="0">
              <a:solidFill>
                <a:schemeClr val="bg1"/>
              </a:solidFill>
            </a:endParaRPr>
          </a:p>
          <a:p>
            <a:pPr marL="0" indent="0">
              <a:buNone/>
            </a:pPr>
            <a:r>
              <a:rPr lang="en-US" b="1" dirty="0">
                <a:solidFill>
                  <a:schemeClr val="bg1"/>
                </a:solidFill>
              </a:rPr>
              <a:t>Data Source:</a:t>
            </a:r>
            <a:br>
              <a:rPr lang="en-US" dirty="0">
                <a:solidFill>
                  <a:schemeClr val="bg1"/>
                </a:solidFill>
              </a:rPr>
            </a:br>
            <a:r>
              <a:rPr lang="en-US" dirty="0">
                <a:solidFill>
                  <a:schemeClr val="bg1"/>
                </a:solidFill>
              </a:rPr>
              <a:t>The data was collected from the official website of the </a:t>
            </a:r>
            <a:r>
              <a:rPr lang="en-US" b="1" dirty="0">
                <a:solidFill>
                  <a:schemeClr val="bg1"/>
                </a:solidFill>
              </a:rPr>
              <a:t>Central Agency for Public Mobilization and Statistics (CAPMAS) and The Egyptian Center for Economic studies (ECES)</a:t>
            </a:r>
            <a:r>
              <a:rPr lang="en-US" dirty="0">
                <a:solidFill>
                  <a:schemeClr val="bg1"/>
                </a:solidFill>
              </a:rPr>
              <a:t>.</a:t>
            </a:r>
            <a:br>
              <a:rPr lang="en-US" dirty="0"/>
            </a:br>
            <a:endParaRPr lang="en-US" dirty="0"/>
          </a:p>
          <a:p>
            <a:pPr marL="0" indent="0">
              <a:buNone/>
            </a:pPr>
            <a:r>
              <a:rPr lang="en-US" b="1" dirty="0">
                <a:solidFill>
                  <a:schemeClr val="bg1"/>
                </a:solidFill>
              </a:rPr>
              <a:t>Our Data:</a:t>
            </a:r>
            <a:br>
              <a:rPr lang="en-US" dirty="0">
                <a:solidFill>
                  <a:schemeClr val="bg1"/>
                </a:solidFill>
              </a:rPr>
            </a:br>
            <a:r>
              <a:rPr lang="en-GB" dirty="0">
                <a:solidFill>
                  <a:schemeClr val="bg1">
                    <a:lumMod val="95000"/>
                  </a:schemeClr>
                </a:solidFill>
              </a:rPr>
              <a:t>Population Census and Housing Conditions (Extended Form)Governorates Issue: May 2019</a:t>
            </a:r>
          </a:p>
          <a:p>
            <a:pPr marL="0" indent="0">
              <a:buNone/>
            </a:pPr>
            <a:r>
              <a:rPr lang="en-GB" dirty="0">
                <a:solidFill>
                  <a:schemeClr val="bg1">
                    <a:lumMod val="95000"/>
                  </a:schemeClr>
                </a:solidFill>
              </a:rPr>
              <a:t>Economic Statistics Handbook of the Arab Republic of Egypt Issue:  2025</a:t>
            </a:r>
          </a:p>
          <a:p>
            <a:pPr marL="0" indent="0">
              <a:buNone/>
            </a:pPr>
            <a:r>
              <a:rPr lang="en-GB" dirty="0">
                <a:solidFill>
                  <a:schemeClr val="bg1"/>
                </a:solidFill>
              </a:rPr>
              <a:t>UNVEILING THE SECRETS OF FREELANCING SUCCESS: COMPARATIVE STUDY OF EGYPT AND INDIA</a:t>
            </a:r>
          </a:p>
          <a:p>
            <a:pPr marL="0" indent="0">
              <a:buNone/>
            </a:pPr>
            <a:endParaRPr lang="en-GB" dirty="0">
              <a:solidFill>
                <a:schemeClr val="bg1">
                  <a:lumMod val="95000"/>
                </a:schemeClr>
              </a:solidFill>
            </a:endParaRPr>
          </a:p>
          <a:p>
            <a:pPr marL="0" indent="0">
              <a:buNone/>
            </a:pPr>
            <a:endParaRPr lang="en-US" dirty="0">
              <a:solidFill>
                <a:schemeClr val="bg1">
                  <a:lumMod val="95000"/>
                </a:schemeClr>
              </a:solidFill>
            </a:endParaRPr>
          </a:p>
          <a:p>
            <a:pPr marL="0" indent="0">
              <a:buNone/>
            </a:pPr>
            <a:endParaRPr lang="en-US" dirty="0"/>
          </a:p>
        </p:txBody>
      </p:sp>
      <p:pic>
        <p:nvPicPr>
          <p:cNvPr id="8" name="Picture 7">
            <a:extLst>
              <a:ext uri="{FF2B5EF4-FFF2-40B4-BE49-F238E27FC236}">
                <a16:creationId xmlns:a16="http://schemas.microsoft.com/office/drawing/2014/main" id="{31B2062D-05AA-4954-B528-8A9FF65490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425" y="-58600"/>
            <a:ext cx="1207363" cy="1207363"/>
          </a:xfrm>
          <a:prstGeom prst="rect">
            <a:avLst/>
          </a:prstGeom>
        </p:spPr>
      </p:pic>
    </p:spTree>
    <p:extLst>
      <p:ext uri="{BB962C8B-B14F-4D97-AF65-F5344CB8AC3E}">
        <p14:creationId xmlns:p14="http://schemas.microsoft.com/office/powerpoint/2010/main" val="391573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55F6E-3512-43AA-921B-09732D62BE6F}"/>
              </a:ext>
            </a:extLst>
          </p:cNvPr>
          <p:cNvSpPr>
            <a:spLocks noGrp="1"/>
          </p:cNvSpPr>
          <p:nvPr>
            <p:ph type="title"/>
          </p:nvPr>
        </p:nvSpPr>
        <p:spPr>
          <a:xfrm>
            <a:off x="838200" y="2766218"/>
            <a:ext cx="10515600" cy="1325563"/>
          </a:xfrm>
        </p:spPr>
        <p:txBody>
          <a:bodyPr>
            <a:normAutofit/>
          </a:bodyPr>
          <a:lstStyle/>
          <a:p>
            <a:pPr algn="ctr"/>
            <a:r>
              <a:rPr lang="en-US" sz="7000" dirty="0">
                <a:solidFill>
                  <a:schemeClr val="accent4"/>
                </a:solidFill>
              </a:rPr>
              <a:t>Data Processing &amp; Cleaning</a:t>
            </a:r>
            <a:endParaRPr lang="en-US" sz="7000" dirty="0"/>
          </a:p>
        </p:txBody>
      </p:sp>
    </p:spTree>
    <p:extLst>
      <p:ext uri="{BB962C8B-B14F-4D97-AF65-F5344CB8AC3E}">
        <p14:creationId xmlns:p14="http://schemas.microsoft.com/office/powerpoint/2010/main" val="11740258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958BE-09A3-4847-9E11-24F3FD35CBDC}"/>
              </a:ext>
            </a:extLst>
          </p:cNvPr>
          <p:cNvSpPr>
            <a:spLocks noGrp="1"/>
          </p:cNvSpPr>
          <p:nvPr>
            <p:ph type="title"/>
          </p:nvPr>
        </p:nvSpPr>
        <p:spPr>
          <a:xfrm>
            <a:off x="838200" y="793749"/>
            <a:ext cx="10515600" cy="1325563"/>
          </a:xfrm>
        </p:spPr>
        <p:txBody>
          <a:bodyPr/>
          <a:lstStyle/>
          <a:p>
            <a:r>
              <a:rPr lang="en-US" sz="4400" dirty="0">
                <a:solidFill>
                  <a:schemeClr val="accent4"/>
                </a:solidFill>
              </a:rPr>
              <a:t>Data Processing &amp; Cleaning</a:t>
            </a:r>
            <a:endParaRPr lang="en-US" dirty="0">
              <a:solidFill>
                <a:schemeClr val="accent4"/>
              </a:solidFill>
            </a:endParaRPr>
          </a:p>
        </p:txBody>
      </p:sp>
      <p:sp>
        <p:nvSpPr>
          <p:cNvPr id="3" name="Content Placeholder 2">
            <a:extLst>
              <a:ext uri="{FF2B5EF4-FFF2-40B4-BE49-F238E27FC236}">
                <a16:creationId xmlns:a16="http://schemas.microsoft.com/office/drawing/2014/main" id="{9C5DC20E-8625-4D6E-9EEA-941BB3B6D4A5}"/>
              </a:ext>
            </a:extLst>
          </p:cNvPr>
          <p:cNvSpPr>
            <a:spLocks noGrp="1"/>
          </p:cNvSpPr>
          <p:nvPr>
            <p:ph idx="1"/>
          </p:nvPr>
        </p:nvSpPr>
        <p:spPr>
          <a:xfrm>
            <a:off x="838200" y="2119312"/>
            <a:ext cx="10515600" cy="4071937"/>
          </a:xfrm>
        </p:spPr>
        <p:txBody>
          <a:bodyPr>
            <a:normAutofit/>
          </a:bodyPr>
          <a:lstStyle/>
          <a:p>
            <a:pPr marL="0" indent="0">
              <a:buNone/>
            </a:pPr>
            <a:r>
              <a:rPr lang="en-US" sz="2600" dirty="0">
                <a:solidFill>
                  <a:schemeClr val="bg1"/>
                </a:solidFill>
              </a:rPr>
              <a:t>1- </a:t>
            </a:r>
            <a:r>
              <a:rPr lang="en-US" sz="2600" b="1" dirty="0">
                <a:solidFill>
                  <a:schemeClr val="bg1"/>
                </a:solidFill>
              </a:rPr>
              <a:t>Format Conversion</a:t>
            </a:r>
            <a:endParaRPr lang="en-US" sz="2600" dirty="0">
              <a:solidFill>
                <a:schemeClr val="bg1"/>
              </a:solidFill>
            </a:endParaRPr>
          </a:p>
          <a:p>
            <a:pPr marL="0" indent="0">
              <a:buNone/>
            </a:pPr>
            <a:r>
              <a:rPr lang="en-US" sz="2600" dirty="0">
                <a:solidFill>
                  <a:schemeClr val="bg1"/>
                </a:solidFill>
              </a:rPr>
              <a:t>   -Converted the dataset from an </a:t>
            </a:r>
            <a:r>
              <a:rPr lang="en-US" sz="2600" b="1" dirty="0">
                <a:solidFill>
                  <a:schemeClr val="bg1"/>
                </a:solidFill>
              </a:rPr>
              <a:t>unanalyzable format (PDF)</a:t>
            </a:r>
            <a:r>
              <a:rPr lang="en-US" sz="2600" dirty="0">
                <a:solidFill>
                  <a:schemeClr val="bg1"/>
                </a:solidFill>
              </a:rPr>
              <a:t> into </a:t>
            </a:r>
          </a:p>
          <a:p>
            <a:pPr marL="0" indent="0">
              <a:buNone/>
            </a:pPr>
            <a:r>
              <a:rPr lang="en-US" sz="2600" dirty="0">
                <a:solidFill>
                  <a:schemeClr val="bg1"/>
                </a:solidFill>
              </a:rPr>
              <a:t>    </a:t>
            </a:r>
            <a:r>
              <a:rPr lang="en-US" sz="2600" b="1" dirty="0">
                <a:solidFill>
                  <a:schemeClr val="bg1"/>
                </a:solidFill>
              </a:rPr>
              <a:t>analyzable formats (Excel/CSV)</a:t>
            </a:r>
            <a:r>
              <a:rPr lang="en-US" sz="2600" dirty="0">
                <a:solidFill>
                  <a:schemeClr val="bg1"/>
                </a:solidFill>
              </a:rPr>
              <a:t>.</a:t>
            </a:r>
            <a:endParaRPr lang="en-US" sz="2600" b="1" dirty="0">
              <a:solidFill>
                <a:schemeClr val="bg1"/>
              </a:solidFill>
            </a:endParaRPr>
          </a:p>
          <a:p>
            <a:pPr marL="0" indent="0">
              <a:buNone/>
            </a:pPr>
            <a:r>
              <a:rPr lang="en-US" sz="2600" b="1" dirty="0">
                <a:solidFill>
                  <a:schemeClr val="bg1"/>
                </a:solidFill>
              </a:rPr>
              <a:t>   -</a:t>
            </a:r>
            <a:r>
              <a:rPr lang="en-US" sz="2600" dirty="0">
                <a:solidFill>
                  <a:schemeClr val="bg1"/>
                </a:solidFill>
              </a:rPr>
              <a:t>Ensured all tables and numeric data were correctly extracted.</a:t>
            </a:r>
          </a:p>
          <a:p>
            <a:pPr marL="0" indent="0">
              <a:buNone/>
            </a:pPr>
            <a:r>
              <a:rPr lang="en-US" sz="2600" dirty="0">
                <a:solidFill>
                  <a:schemeClr val="bg1"/>
                </a:solidFill>
              </a:rPr>
              <a:t>2- </a:t>
            </a:r>
            <a:r>
              <a:rPr lang="en-US" sz="2600" b="1" dirty="0">
                <a:solidFill>
                  <a:schemeClr val="bg1"/>
                </a:solidFill>
              </a:rPr>
              <a:t>Error Correction &amp; Standardization</a:t>
            </a:r>
            <a:endParaRPr lang="en-US" sz="2600" dirty="0">
              <a:solidFill>
                <a:schemeClr val="bg1"/>
              </a:solidFill>
            </a:endParaRPr>
          </a:p>
          <a:p>
            <a:pPr marL="0" indent="0">
              <a:buNone/>
            </a:pPr>
            <a:r>
              <a:rPr lang="en-US" sz="2600" dirty="0">
                <a:solidFill>
                  <a:schemeClr val="bg1"/>
                </a:solidFill>
              </a:rPr>
              <a:t>    -Fixed </a:t>
            </a:r>
            <a:r>
              <a:rPr lang="en-US" sz="2600" b="1" dirty="0">
                <a:solidFill>
                  <a:schemeClr val="bg1"/>
                </a:solidFill>
              </a:rPr>
              <a:t>data entry errors</a:t>
            </a:r>
            <a:r>
              <a:rPr lang="en-US" sz="2600" dirty="0">
                <a:solidFill>
                  <a:schemeClr val="bg1"/>
                </a:solidFill>
              </a:rPr>
              <a:t>, </a:t>
            </a:r>
            <a:r>
              <a:rPr lang="en-US" sz="2600" b="1" dirty="0">
                <a:solidFill>
                  <a:schemeClr val="bg1"/>
                </a:solidFill>
              </a:rPr>
              <a:t>missing values</a:t>
            </a:r>
            <a:r>
              <a:rPr lang="en-US" sz="2600" dirty="0">
                <a:solidFill>
                  <a:schemeClr val="bg1"/>
                </a:solidFill>
              </a:rPr>
              <a:t>, and </a:t>
            </a:r>
            <a:r>
              <a:rPr lang="en-US" sz="2600" b="1" dirty="0">
                <a:solidFill>
                  <a:schemeClr val="bg1"/>
                </a:solidFill>
              </a:rPr>
              <a:t>format inconsistencies</a:t>
            </a:r>
            <a:r>
              <a:rPr lang="en-US" sz="2600" dirty="0">
                <a:solidFill>
                  <a:schemeClr val="bg1"/>
                </a:solidFill>
              </a:rPr>
              <a:t>.</a:t>
            </a:r>
          </a:p>
          <a:p>
            <a:pPr marL="0" indent="0">
              <a:buNone/>
            </a:pPr>
            <a:r>
              <a:rPr lang="en-US" sz="2600" dirty="0">
                <a:solidFill>
                  <a:schemeClr val="bg1"/>
                </a:solidFill>
              </a:rPr>
              <a:t>    -Standardized column names and ensured </a:t>
            </a:r>
            <a:r>
              <a:rPr lang="en-US" sz="2600" b="1" dirty="0">
                <a:solidFill>
                  <a:schemeClr val="bg1"/>
                </a:solidFill>
              </a:rPr>
              <a:t>uniform data types</a:t>
            </a:r>
            <a:r>
              <a:rPr lang="en-US" sz="2600" dirty="0">
                <a:solidFill>
                  <a:schemeClr val="bg1"/>
                </a:solidFill>
              </a:rPr>
              <a:t> for analysis.</a:t>
            </a:r>
          </a:p>
        </p:txBody>
      </p:sp>
      <p:pic>
        <p:nvPicPr>
          <p:cNvPr id="5" name="Picture 4">
            <a:extLst>
              <a:ext uri="{FF2B5EF4-FFF2-40B4-BE49-F238E27FC236}">
                <a16:creationId xmlns:a16="http://schemas.microsoft.com/office/drawing/2014/main" id="{ACA898B9-9092-499F-9629-05D1FA1064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425" y="-58600"/>
            <a:ext cx="1207363" cy="1207363"/>
          </a:xfrm>
          <a:prstGeom prst="rect">
            <a:avLst/>
          </a:prstGeom>
        </p:spPr>
      </p:pic>
    </p:spTree>
    <p:extLst>
      <p:ext uri="{BB962C8B-B14F-4D97-AF65-F5344CB8AC3E}">
        <p14:creationId xmlns:p14="http://schemas.microsoft.com/office/powerpoint/2010/main" val="3078378316"/>
      </p:ext>
    </p:extLst>
  </p:cSld>
  <p:clrMapOvr>
    <a:masterClrMapping/>
  </p:clrMapOvr>
  <p:transition spd="med">
    <p:pul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3137</TotalTime>
  <Words>1477</Words>
  <Application>Microsoft Office PowerPoint</Application>
  <PresentationFormat>Widescreen</PresentationFormat>
  <Paragraphs>365</Paragraphs>
  <Slides>51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51</vt:i4>
      </vt:variant>
    </vt:vector>
  </HeadingPairs>
  <TitlesOfParts>
    <vt:vector size="59" baseType="lpstr">
      <vt:lpstr>Aptos Narrow</vt:lpstr>
      <vt:lpstr>Arial</vt:lpstr>
      <vt:lpstr>Calibri</vt:lpstr>
      <vt:lpstr>Calibri Light</vt:lpstr>
      <vt:lpstr>Freestyle Script</vt:lpstr>
      <vt:lpstr>quote-cjk-patch</vt:lpstr>
      <vt:lpstr>Wingdings</vt:lpstr>
      <vt:lpstr>Office Theme</vt:lpstr>
      <vt:lpstr>PowerPoint Presentation</vt:lpstr>
      <vt:lpstr>Our team </vt:lpstr>
      <vt:lpstr>Introduction</vt:lpstr>
      <vt:lpstr>Who is Our Stakeholders?</vt:lpstr>
      <vt:lpstr>Our Steps for analyze the data:</vt:lpstr>
      <vt:lpstr>Data Collection</vt:lpstr>
      <vt:lpstr>Data Collection</vt:lpstr>
      <vt:lpstr>Data Processing &amp; Cleaning</vt:lpstr>
      <vt:lpstr>Data Processing &amp; Cleaning</vt:lpstr>
      <vt:lpstr>Our samples for the Format Conversion</vt:lpstr>
      <vt:lpstr>Error Correction &amp; Standardization</vt:lpstr>
      <vt:lpstr>Sample of fuzzy matches we faced</vt:lpstr>
      <vt:lpstr>Data Integration</vt:lpstr>
      <vt:lpstr>Data Integration</vt:lpstr>
      <vt:lpstr>PowerPoint Presentation</vt:lpstr>
      <vt:lpstr>PowerPoint Presentation</vt:lpstr>
      <vt:lpstr>Data Automation</vt:lpstr>
      <vt:lpstr>Data Modeling in SQL</vt:lpstr>
      <vt:lpstr>Data Modeling in Excel</vt:lpstr>
      <vt:lpstr>Data Modeling in Power BI</vt:lpstr>
      <vt:lpstr>Data Analysis</vt:lpstr>
      <vt:lpstr>Data Analysis</vt:lpstr>
      <vt:lpstr>Analyzing Data in Excel</vt:lpstr>
      <vt:lpstr>Analyzing Data in SQL</vt:lpstr>
      <vt:lpstr>Analyzing Data in SQL</vt:lpstr>
      <vt:lpstr>Analyzing Data in SQL</vt:lpstr>
      <vt:lpstr>Data Visualization</vt:lpstr>
      <vt:lpstr>Data Visualization</vt:lpstr>
      <vt:lpstr>Data Visualization</vt:lpstr>
      <vt:lpstr>Data Visualization</vt:lpstr>
      <vt:lpstr>Data Visualization</vt:lpstr>
      <vt:lpstr>1- Workforce in Egypt</vt:lpstr>
      <vt:lpstr>PowerPoint Presentation</vt:lpstr>
      <vt:lpstr>PowerPoint Presentation</vt:lpstr>
      <vt:lpstr>PowerPoint Presentation</vt:lpstr>
      <vt:lpstr>PowerPoint Presentation</vt:lpstr>
      <vt:lpstr>PowerPoint Presentation</vt:lpstr>
      <vt:lpstr>2- Education in Egypt</vt:lpstr>
      <vt:lpstr>PowerPoint Presentation</vt:lpstr>
      <vt:lpstr>PowerPoint Presentation</vt:lpstr>
      <vt:lpstr>PowerPoint Presentation</vt:lpstr>
      <vt:lpstr>3- Freelancing in Egypt</vt:lpstr>
      <vt:lpstr>PowerPoint Presentation</vt:lpstr>
      <vt:lpstr>PowerPoint Presentation</vt:lpstr>
      <vt:lpstr>PowerPoint Presentation</vt:lpstr>
      <vt:lpstr>PowerPoint Presentation</vt:lpstr>
      <vt:lpstr>PowerPoint Presentation</vt:lpstr>
      <vt:lpstr>Combining the Overview with The Beauty of Python</vt:lpstr>
      <vt:lpstr>The Act phase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Mohammed El Awadya</dc:creator>
  <cp:lastModifiedBy>Farouk Ashraf Farouk</cp:lastModifiedBy>
  <cp:revision>72</cp:revision>
  <dcterms:created xsi:type="dcterms:W3CDTF">2025-10-23T07:57:33Z</dcterms:created>
  <dcterms:modified xsi:type="dcterms:W3CDTF">2025-11-23T11:19:53Z</dcterms:modified>
</cp:coreProperties>
</file>